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9/27/2021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de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9/27/2021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de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9/27/2021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vice.com/be/article/4wj9yn/waar-xtc-doden-echt-aan-sterven-202"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ldunity.me/het-grote-cholesterolbedrog-ontmaskerd-dit-nieuwe-onderzoek-laat-zien-waarom-het-geen-zin-heeft-om-statines-te-slikken-2/"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ol.com/nl/nl/p/accutrend-glucose-cholesterol-meter/9200000005138321/"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egezondheidswinkel.be/blog/overmatige-triglyceriden-orgaanschade/"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verhage-vanderlaan.nl/diensten/preventief-medisch-onderzoek/"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olvibrations.org/risks-of-high-cholesterol-level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humannhealth.com/remedy-for-sagging-eyelids/31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olesterol-verlagen.be/28/soorten-cholesterol/"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biologielessen.nl/index.php/a-7/2171-ldl-cholesterol"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Dwarsdoorsnede van een plantenstengel onder een microscoop">
            <a:extLst>
              <a:ext uri="{FF2B5EF4-FFF2-40B4-BE49-F238E27FC236}">
                <a16:creationId xmlns:a16="http://schemas.microsoft.com/office/drawing/2014/main" id="{24257867-84DE-4D55-AD9B-85BEE91A5CDC}"/>
              </a:ext>
            </a:extLst>
          </p:cNvPr>
          <p:cNvPicPr>
            <a:picLocks noChangeAspect="1"/>
          </p:cNvPicPr>
          <p:nvPr/>
        </p:nvPicPr>
        <p:blipFill rotWithShape="1">
          <a:blip r:embed="rId2"/>
          <a:srcRect t="2770" b="12944"/>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3"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el 1"/>
          <p:cNvSpPr>
            <a:spLocks noGrp="1"/>
          </p:cNvSpPr>
          <p:nvPr>
            <p:ph type="ctrTitle"/>
          </p:nvPr>
        </p:nvSpPr>
        <p:spPr>
          <a:xfrm>
            <a:off x="1915128" y="1788454"/>
            <a:ext cx="8361229" cy="2098226"/>
          </a:xfrm>
        </p:spPr>
        <p:txBody>
          <a:bodyPr>
            <a:normAutofit/>
          </a:bodyPr>
          <a:lstStyle/>
          <a:p>
            <a:r>
              <a:rPr lang="nl-NL">
                <a:solidFill>
                  <a:schemeClr val="bg2"/>
                </a:solidFill>
              </a:rPr>
              <a:t>Cholesterol en triclyceriden</a:t>
            </a:r>
          </a:p>
        </p:txBody>
      </p:sp>
      <p:sp>
        <p:nvSpPr>
          <p:cNvPr id="3" name="Ondertitel 2"/>
          <p:cNvSpPr>
            <a:spLocks noGrp="1"/>
          </p:cNvSpPr>
          <p:nvPr>
            <p:ph type="subTitle" idx="1"/>
          </p:nvPr>
        </p:nvSpPr>
        <p:spPr>
          <a:xfrm>
            <a:off x="2679906" y="3956279"/>
            <a:ext cx="6831673" cy="1086237"/>
          </a:xfrm>
        </p:spPr>
        <p:txBody>
          <a:bodyPr>
            <a:normAutofit/>
          </a:bodyPr>
          <a:lstStyle/>
          <a:p>
            <a:endParaRPr lang="nl-NL"/>
          </a:p>
        </p:txBody>
      </p:sp>
    </p:spTree>
    <p:extLst>
      <p:ext uri="{BB962C8B-B14F-4D97-AF65-F5344CB8AC3E}">
        <p14:creationId xmlns:p14="http://schemas.microsoft.com/office/powerpoint/2010/main" val="77217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B3AA69-2733-4325-A125-261218D107F2}"/>
              </a:ext>
            </a:extLst>
          </p:cNvPr>
          <p:cNvPicPr>
            <a:picLocks noChangeAspect="1"/>
          </p:cNvPicPr>
          <p:nvPr/>
        </p:nvPicPr>
        <p:blipFill rotWithShape="1">
          <a:blip r:embed="rId2"/>
          <a:srcRect t="16146" b="9089"/>
          <a:stretch/>
        </p:blipFill>
        <p:spPr>
          <a:xfrm>
            <a:off x="193060" y="71130"/>
            <a:ext cx="12191980" cy="6859300"/>
          </a:xfrm>
          <a:prstGeom prst="rect">
            <a:avLst/>
          </a:prstGeom>
        </p:spPr>
      </p:pic>
      <p:sp>
        <p:nvSpPr>
          <p:cNvPr id="9" name="Rectangle 8">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Ondertitel 2"/>
          <p:cNvSpPr>
            <a:spLocks noGrp="1"/>
          </p:cNvSpPr>
          <p:nvPr>
            <p:ph type="subTitle" idx="1"/>
          </p:nvPr>
        </p:nvSpPr>
        <p:spPr>
          <a:xfrm>
            <a:off x="2679906" y="1705043"/>
            <a:ext cx="6831673" cy="4197917"/>
          </a:xfrm>
        </p:spPr>
        <p:txBody>
          <a:bodyPr>
            <a:normAutofit/>
          </a:bodyPr>
          <a:lstStyle/>
          <a:p>
            <a:pPr>
              <a:lnSpc>
                <a:spcPct val="102000"/>
              </a:lnSpc>
              <a:spcAft>
                <a:spcPts val="600"/>
              </a:spcAft>
            </a:pPr>
            <a:r>
              <a:rPr lang="nl-NL" sz="2400" dirty="0">
                <a:solidFill>
                  <a:schemeClr val="tx2"/>
                </a:solidFill>
              </a:rPr>
              <a:t>De kans op hart- en vaatziekten is voor mannen groter dan voor vrouwen, en neemt toe naarmate je ouder wordt. </a:t>
            </a:r>
          </a:p>
          <a:p>
            <a:pPr>
              <a:lnSpc>
                <a:spcPct val="102000"/>
              </a:lnSpc>
              <a:spcAft>
                <a:spcPts val="600"/>
              </a:spcAft>
            </a:pPr>
            <a:br>
              <a:rPr lang="nl-NL" sz="2400" dirty="0">
                <a:solidFill>
                  <a:schemeClr val="tx2"/>
                </a:solidFill>
              </a:rPr>
            </a:br>
            <a:r>
              <a:rPr lang="nl-NL" sz="2400" dirty="0">
                <a:solidFill>
                  <a:schemeClr val="tx2"/>
                </a:solidFill>
              </a:rPr>
              <a:t>Iemand van hindoestaanse afkomst heeft een grotere kans op hart- en vaatziekten. </a:t>
            </a:r>
          </a:p>
          <a:p>
            <a:pPr>
              <a:lnSpc>
                <a:spcPct val="102000"/>
              </a:lnSpc>
              <a:spcAft>
                <a:spcPts val="600"/>
              </a:spcAft>
            </a:pPr>
            <a:br>
              <a:rPr lang="nl-NL" sz="2400" dirty="0">
                <a:solidFill>
                  <a:schemeClr val="tx2"/>
                </a:solidFill>
              </a:rPr>
            </a:br>
            <a:r>
              <a:rPr lang="nl-NL" sz="2400" dirty="0">
                <a:solidFill>
                  <a:schemeClr val="tx2"/>
                </a:solidFill>
              </a:rPr>
              <a:t>Om de risico op hart- en vaatziekten te kunnen inschatten, kijken we naar alle risicofactoren samen.</a:t>
            </a:r>
          </a:p>
        </p:txBody>
      </p:sp>
    </p:spTree>
    <p:extLst>
      <p:ext uri="{BB962C8B-B14F-4D97-AF65-F5344CB8AC3E}">
        <p14:creationId xmlns:p14="http://schemas.microsoft.com/office/powerpoint/2010/main" val="13251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6E96179-A3FC-45BE-BB12-5E13B8239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824841F-0882-4BC7-81CD-AFFC2AE511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509" r="27757"/>
          <a:stretch/>
        </p:blipFill>
        <p:spPr>
          <a:xfrm>
            <a:off x="20" y="10"/>
            <a:ext cx="4966232" cy="6857990"/>
          </a:xfrm>
          <a:prstGeom prst="rect">
            <a:avLst/>
          </a:prstGeom>
        </p:spPr>
      </p:pic>
      <p:sp>
        <p:nvSpPr>
          <p:cNvPr id="12" name="Freeform 6">
            <a:extLst>
              <a:ext uri="{FF2B5EF4-FFF2-40B4-BE49-F238E27FC236}">
                <a16:creationId xmlns:a16="http://schemas.microsoft.com/office/drawing/2014/main" id="{783BC9D6-2E45-44A2-A1D4-D8C81BB4F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6138004" y="1480930"/>
            <a:ext cx="5607908" cy="3254321"/>
          </a:xfrm>
        </p:spPr>
        <p:txBody>
          <a:bodyPr>
            <a:normAutofit/>
          </a:bodyPr>
          <a:lstStyle/>
          <a:p>
            <a:pPr algn="l"/>
            <a:r>
              <a:rPr lang="nl-NL" sz="5400" b="1" dirty="0"/>
              <a:t>Oorzaken van een hoog cholesterol</a:t>
            </a:r>
            <a:br>
              <a:rPr lang="nl-NL" sz="5400" b="1" dirty="0"/>
            </a:br>
            <a:endParaRPr lang="nl-NL" sz="5400" dirty="0"/>
          </a:p>
        </p:txBody>
      </p:sp>
    </p:spTree>
    <p:extLst>
      <p:ext uri="{BB962C8B-B14F-4D97-AF65-F5344CB8AC3E}">
        <p14:creationId xmlns:p14="http://schemas.microsoft.com/office/powerpoint/2010/main" val="132407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C6B3B44C-9082-4212-B764-73128DF55985}"/>
              </a:ext>
            </a:extLst>
          </p:cNvPr>
          <p:cNvPicPr>
            <a:picLocks noChangeAspect="1"/>
          </p:cNvPicPr>
          <p:nvPr/>
        </p:nvPicPr>
        <p:blipFill rotWithShape="1">
          <a:blip r:embed="rId2"/>
          <a:srcRect t="1728"/>
          <a:stretch/>
        </p:blipFill>
        <p:spPr>
          <a:xfrm>
            <a:off x="20" y="10"/>
            <a:ext cx="12191980" cy="6859300"/>
          </a:xfrm>
          <a:prstGeom prst="rect">
            <a:avLst/>
          </a:prstGeom>
        </p:spPr>
      </p:pic>
      <p:sp>
        <p:nvSpPr>
          <p:cNvPr id="16" name="Rectangle 8">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Ondertitel 2"/>
          <p:cNvSpPr>
            <a:spLocks noGrp="1"/>
          </p:cNvSpPr>
          <p:nvPr>
            <p:ph type="subTitle" idx="1"/>
          </p:nvPr>
        </p:nvSpPr>
        <p:spPr>
          <a:xfrm>
            <a:off x="1561849" y="1896700"/>
            <a:ext cx="6831673" cy="4579370"/>
          </a:xfrm>
        </p:spPr>
        <p:txBody>
          <a:bodyPr>
            <a:normAutofit/>
          </a:bodyPr>
          <a:lstStyle/>
          <a:p>
            <a:pPr>
              <a:lnSpc>
                <a:spcPct val="102000"/>
              </a:lnSpc>
              <a:spcAft>
                <a:spcPts val="600"/>
              </a:spcAft>
            </a:pPr>
            <a:r>
              <a:rPr lang="nl-NL" sz="2800" b="1" dirty="0">
                <a:solidFill>
                  <a:schemeClr val="tx2"/>
                </a:solidFill>
              </a:rPr>
              <a:t>Het cholesterolgehalte van het  bloed verandert door wat er gegeten wordt. </a:t>
            </a:r>
          </a:p>
          <a:p>
            <a:pPr>
              <a:lnSpc>
                <a:spcPct val="102000"/>
              </a:lnSpc>
              <a:spcAft>
                <a:spcPts val="600"/>
              </a:spcAft>
            </a:pPr>
            <a:endParaRPr lang="nl-NL" sz="2800" b="1" dirty="0">
              <a:solidFill>
                <a:schemeClr val="tx2"/>
              </a:solidFill>
            </a:endParaRPr>
          </a:p>
          <a:p>
            <a:pPr>
              <a:lnSpc>
                <a:spcPct val="102000"/>
              </a:lnSpc>
              <a:spcAft>
                <a:spcPts val="600"/>
              </a:spcAft>
            </a:pPr>
            <a:r>
              <a:rPr lang="nl-NL" sz="2800" b="1" dirty="0">
                <a:solidFill>
                  <a:schemeClr val="tx2"/>
                </a:solidFill>
              </a:rPr>
              <a:t>Door ongezonde voeding gaat het gehalte omhoog.</a:t>
            </a:r>
          </a:p>
          <a:p>
            <a:pPr>
              <a:lnSpc>
                <a:spcPct val="102000"/>
              </a:lnSpc>
              <a:spcAft>
                <a:spcPts val="600"/>
              </a:spcAft>
            </a:pPr>
            <a:r>
              <a:rPr lang="nl-NL" sz="2800" b="1" dirty="0">
                <a:solidFill>
                  <a:schemeClr val="tx2"/>
                </a:solidFill>
              </a:rPr>
              <a:t> </a:t>
            </a:r>
          </a:p>
          <a:p>
            <a:pPr>
              <a:lnSpc>
                <a:spcPct val="102000"/>
              </a:lnSpc>
              <a:spcAft>
                <a:spcPts val="600"/>
              </a:spcAft>
            </a:pPr>
            <a:r>
              <a:rPr lang="nl-NL" sz="2800" b="1" dirty="0">
                <a:solidFill>
                  <a:schemeClr val="tx2"/>
                </a:solidFill>
              </a:rPr>
              <a:t>Ongezonde voeding wil zeggen: weinig groente en fruit, weinig volkorenproducten, veel suiker en veel vet. </a:t>
            </a:r>
          </a:p>
        </p:txBody>
      </p:sp>
    </p:spTree>
    <p:extLst>
      <p:ext uri="{BB962C8B-B14F-4D97-AF65-F5344CB8AC3E}">
        <p14:creationId xmlns:p14="http://schemas.microsoft.com/office/powerpoint/2010/main" val="68698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CD3C5-359E-49BF-A14B-6191100D1A84}"/>
              </a:ext>
            </a:extLst>
          </p:cNvPr>
          <p:cNvPicPr>
            <a:picLocks noChangeAspect="1"/>
          </p:cNvPicPr>
          <p:nvPr/>
        </p:nvPicPr>
        <p:blipFill rotWithShape="1">
          <a:blip r:embed="rId2"/>
          <a:srcRect t="19516" b="24223"/>
          <a:stretch/>
        </p:blipFill>
        <p:spPr>
          <a:xfrm>
            <a:off x="20" y="10"/>
            <a:ext cx="12191980" cy="6859300"/>
          </a:xfrm>
          <a:prstGeom prst="rect">
            <a:avLst/>
          </a:prstGeom>
        </p:spPr>
      </p:pic>
      <p:sp>
        <p:nvSpPr>
          <p:cNvPr id="27" name="Rectangle 26">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1"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Ondertitel 2"/>
          <p:cNvSpPr>
            <a:spLocks noGrp="1"/>
          </p:cNvSpPr>
          <p:nvPr>
            <p:ph type="subTitle" idx="1"/>
          </p:nvPr>
        </p:nvSpPr>
        <p:spPr>
          <a:xfrm>
            <a:off x="2390692" y="1569331"/>
            <a:ext cx="6831673" cy="3965556"/>
          </a:xfrm>
        </p:spPr>
        <p:txBody>
          <a:bodyPr>
            <a:noAutofit/>
          </a:bodyPr>
          <a:lstStyle/>
          <a:p>
            <a:pPr>
              <a:lnSpc>
                <a:spcPct val="102000"/>
              </a:lnSpc>
              <a:spcAft>
                <a:spcPts val="600"/>
              </a:spcAft>
            </a:pPr>
            <a:r>
              <a:rPr lang="nl-NL" sz="2800" dirty="0">
                <a:solidFill>
                  <a:schemeClr val="tx2"/>
                </a:solidFill>
              </a:rPr>
              <a:t>Sommige mensen hebben aanleg voor een hoog cholesterol. Het lichaam maakt dan zelf te veel cholesterol aan. Hoe dat komt weten we niet. Het cholesterol kan ook hoog zijn door een erfelijke stoornis in de vetstofwisseling. Dit komt bij 1 op de 450 mensen voor. In families met deze stoornis komen vaak al vóór het 65 levensjaar hart- en vaatziekten voor.</a:t>
            </a:r>
          </a:p>
        </p:txBody>
      </p:sp>
    </p:spTree>
    <p:extLst>
      <p:ext uri="{BB962C8B-B14F-4D97-AF65-F5344CB8AC3E}">
        <p14:creationId xmlns:p14="http://schemas.microsoft.com/office/powerpoint/2010/main" val="115573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8544" y="1649691"/>
            <a:ext cx="2611225" cy="2236989"/>
          </a:xfrm>
        </p:spPr>
        <p:txBody>
          <a:bodyPr>
            <a:normAutofit/>
          </a:bodyPr>
          <a:lstStyle/>
          <a:p>
            <a:r>
              <a:rPr lang="nl-NL" sz="3000" b="1"/>
              <a:t>Onderzoek bij een hoog cholesterol</a:t>
            </a:r>
            <a:endParaRPr lang="nl-NL" sz="3000"/>
          </a:p>
        </p:txBody>
      </p:sp>
      <p:pic>
        <p:nvPicPr>
          <p:cNvPr id="5" name="Afbeelding 4" descr="Afbeelding met tekst&#10;&#10;Automatisch gegenereerde beschrijving">
            <a:extLst>
              <a:ext uri="{FF2B5EF4-FFF2-40B4-BE49-F238E27FC236}">
                <a16:creationId xmlns:a16="http://schemas.microsoft.com/office/drawing/2014/main" id="{8456E0E3-8D79-48DC-B1FB-51363C3BFC0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644" r="21652"/>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176787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78556" y="1150218"/>
            <a:ext cx="9634887" cy="5707782"/>
          </a:xfrm>
        </p:spPr>
        <p:txBody>
          <a:bodyPr>
            <a:normAutofit fontScale="77500" lnSpcReduction="20000"/>
          </a:bodyPr>
          <a:lstStyle/>
          <a:p>
            <a:r>
              <a:rPr lang="nl-NL" sz="2900" b="1" dirty="0"/>
              <a:t>De cholesterolwaarden worden gemeten</a:t>
            </a:r>
            <a:r>
              <a:rPr lang="nl-NL" sz="2900" dirty="0"/>
              <a:t>:</a:t>
            </a:r>
          </a:p>
          <a:p>
            <a:pPr>
              <a:buFont typeface="Arial" panose="020B0604020202020204" pitchFamily="34" charset="0"/>
              <a:buChar char="•"/>
            </a:pPr>
            <a:r>
              <a:rPr lang="nl-NL" sz="2900" dirty="0"/>
              <a:t>Als iemand een hart- of vaatziekte heeft of klachten die daarop wijzen, zoals angina pectoris (pijn op de borst bij inspanning), een hartinfarct of een beroerte;</a:t>
            </a:r>
          </a:p>
          <a:p>
            <a:pPr>
              <a:buFont typeface="Arial" panose="020B0604020202020204" pitchFamily="34" charset="0"/>
              <a:buChar char="•"/>
            </a:pPr>
            <a:endParaRPr lang="nl-NL" sz="2900" dirty="0"/>
          </a:p>
          <a:p>
            <a:pPr>
              <a:buFont typeface="Arial" panose="020B0604020202020204" pitchFamily="34" charset="0"/>
              <a:buChar char="•"/>
            </a:pPr>
            <a:r>
              <a:rPr lang="nl-NL" sz="2900" dirty="0"/>
              <a:t>als de </a:t>
            </a:r>
            <a:r>
              <a:rPr lang="nl-NL" sz="2900" dirty="0" err="1"/>
              <a:t>patient</a:t>
            </a:r>
            <a:r>
              <a:rPr lang="nl-NL" sz="2900" dirty="0"/>
              <a:t> diabetes heeft;</a:t>
            </a:r>
          </a:p>
          <a:p>
            <a:pPr>
              <a:buFont typeface="Arial" panose="020B0604020202020204" pitchFamily="34" charset="0"/>
              <a:buChar char="•"/>
            </a:pPr>
            <a:endParaRPr lang="nl-NL" sz="2900" dirty="0"/>
          </a:p>
          <a:p>
            <a:pPr>
              <a:buFont typeface="Arial" panose="020B0604020202020204" pitchFamily="34" charset="0"/>
              <a:buChar char="•"/>
            </a:pPr>
            <a:r>
              <a:rPr lang="nl-NL" sz="2900" dirty="0"/>
              <a:t>als de nieren minder goed werken;</a:t>
            </a:r>
          </a:p>
          <a:p>
            <a:pPr>
              <a:buFont typeface="Arial" panose="020B0604020202020204" pitchFamily="34" charset="0"/>
              <a:buChar char="•"/>
            </a:pPr>
            <a:endParaRPr lang="nl-NL" sz="2900" dirty="0"/>
          </a:p>
          <a:p>
            <a:pPr>
              <a:buFont typeface="Arial" panose="020B0604020202020204" pitchFamily="34" charset="0"/>
              <a:buChar char="•"/>
            </a:pPr>
            <a:r>
              <a:rPr lang="nl-NL" sz="2900" dirty="0"/>
              <a:t>bij een bloeddruk waarbij de bovendruk 140 </a:t>
            </a:r>
            <a:r>
              <a:rPr lang="nl-NL" sz="2900" dirty="0" err="1"/>
              <a:t>mmHg</a:t>
            </a:r>
            <a:r>
              <a:rPr lang="nl-NL" sz="2900" dirty="0"/>
              <a:t> of hoger is;</a:t>
            </a:r>
          </a:p>
          <a:p>
            <a:pPr>
              <a:buFont typeface="Arial" panose="020B0604020202020204" pitchFamily="34" charset="0"/>
              <a:buChar char="•"/>
            </a:pPr>
            <a:r>
              <a:rPr lang="nl-NL" sz="2900" dirty="0"/>
              <a:t>bij mensen die roken en ouder dan 50 jaar;</a:t>
            </a:r>
          </a:p>
          <a:p>
            <a:pPr>
              <a:buFont typeface="Arial" panose="020B0604020202020204" pitchFamily="34" charset="0"/>
              <a:buChar char="•"/>
            </a:pPr>
            <a:endParaRPr lang="nl-NL" sz="2900" dirty="0"/>
          </a:p>
          <a:p>
            <a:pPr>
              <a:buFont typeface="Arial" panose="020B0604020202020204" pitchFamily="34" charset="0"/>
              <a:buChar char="•"/>
            </a:pPr>
            <a:r>
              <a:rPr lang="nl-NL" sz="2900" dirty="0"/>
              <a:t>bij overgewicht;</a:t>
            </a:r>
          </a:p>
          <a:p>
            <a:pPr>
              <a:buFont typeface="Arial" panose="020B0604020202020204" pitchFamily="34" charset="0"/>
              <a:buChar char="•"/>
            </a:pPr>
            <a:endParaRPr lang="nl-NL" sz="2900" dirty="0"/>
          </a:p>
          <a:p>
            <a:pPr>
              <a:buFont typeface="Arial" panose="020B0604020202020204" pitchFamily="34" charset="0"/>
              <a:buChar char="•"/>
            </a:pPr>
            <a:r>
              <a:rPr lang="nl-NL" sz="2900" dirty="0"/>
              <a:t>als er een ouder, broer of zus heeft die vóór het 65e jaar een hart- en vaatziekte had;</a:t>
            </a:r>
          </a:p>
          <a:p>
            <a:pPr>
              <a:buFont typeface="Arial" panose="020B0604020202020204" pitchFamily="34" charset="0"/>
              <a:buChar char="•"/>
            </a:pPr>
            <a:endParaRPr lang="nl-NL" sz="2900" dirty="0"/>
          </a:p>
          <a:p>
            <a:pPr>
              <a:buFont typeface="Arial" panose="020B0604020202020204" pitchFamily="34" charset="0"/>
              <a:buChar char="•"/>
            </a:pPr>
            <a:r>
              <a:rPr lang="nl-NL" sz="2900" dirty="0"/>
              <a:t>of als er een ouder, broer, zus of kind heeft met een sterk verhoogd cholesterol.</a:t>
            </a:r>
          </a:p>
          <a:p>
            <a:endParaRPr lang="nl-NL" dirty="0"/>
          </a:p>
        </p:txBody>
      </p:sp>
    </p:spTree>
    <p:extLst>
      <p:ext uri="{BB962C8B-B14F-4D97-AF65-F5344CB8AC3E}">
        <p14:creationId xmlns:p14="http://schemas.microsoft.com/office/powerpoint/2010/main" val="10285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68544" y="1564641"/>
            <a:ext cx="2611225" cy="3477876"/>
          </a:xfrm>
        </p:spPr>
        <p:txBody>
          <a:bodyPr>
            <a:noAutofit/>
          </a:bodyPr>
          <a:lstStyle/>
          <a:p>
            <a:pPr>
              <a:lnSpc>
                <a:spcPct val="102000"/>
              </a:lnSpc>
              <a:spcAft>
                <a:spcPts val="600"/>
              </a:spcAft>
            </a:pPr>
            <a:r>
              <a:rPr lang="nl-NL" sz="2000" dirty="0"/>
              <a:t>Als uit al deze risicofactoren samen blijkt dat het risico op hart- en vaatziekten echt verhoogd is, krijgt de </a:t>
            </a:r>
            <a:r>
              <a:rPr lang="nl-NL" sz="2000" dirty="0" err="1"/>
              <a:t>patient</a:t>
            </a:r>
            <a:r>
              <a:rPr lang="nl-NL" sz="2000" dirty="0"/>
              <a:t> adviezen voor een gezonde leefstijl.</a:t>
            </a:r>
          </a:p>
          <a:p>
            <a:pPr>
              <a:lnSpc>
                <a:spcPct val="102000"/>
              </a:lnSpc>
              <a:spcAft>
                <a:spcPts val="600"/>
              </a:spcAft>
            </a:pPr>
            <a:r>
              <a:rPr lang="nl-NL" sz="2000" dirty="0"/>
              <a:t> Daarnaast kan het zinvol zijn medicijnen te gebruiken die de kans op hart- en vaatziekten verminderen.</a:t>
            </a:r>
          </a:p>
        </p:txBody>
      </p:sp>
      <p:pic>
        <p:nvPicPr>
          <p:cNvPr id="5" name="Picture 4">
            <a:extLst>
              <a:ext uri="{FF2B5EF4-FFF2-40B4-BE49-F238E27FC236}">
                <a16:creationId xmlns:a16="http://schemas.microsoft.com/office/drawing/2014/main" id="{31E19CD1-689E-4475-9E66-F7366436840C}"/>
              </a:ext>
            </a:extLst>
          </p:cNvPr>
          <p:cNvPicPr>
            <a:picLocks noChangeAspect="1"/>
          </p:cNvPicPr>
          <p:nvPr/>
        </p:nvPicPr>
        <p:blipFill rotWithShape="1">
          <a:blip r:embed="rId2"/>
          <a:srcRect l="16768" r="1733"/>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26137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68544" y="1747520"/>
            <a:ext cx="2611225" cy="4551679"/>
          </a:xfrm>
        </p:spPr>
        <p:txBody>
          <a:bodyPr>
            <a:normAutofit fontScale="92500" lnSpcReduction="20000"/>
          </a:bodyPr>
          <a:lstStyle/>
          <a:p>
            <a:pPr>
              <a:lnSpc>
                <a:spcPct val="102000"/>
              </a:lnSpc>
              <a:spcAft>
                <a:spcPts val="600"/>
              </a:spcAft>
            </a:pPr>
            <a:r>
              <a:rPr lang="nl-NL" sz="2000" dirty="0"/>
              <a:t>Het cholesterolgehalte wordt gemeten met een bepaling uit bloed </a:t>
            </a:r>
          </a:p>
          <a:p>
            <a:pPr>
              <a:lnSpc>
                <a:spcPct val="102000"/>
              </a:lnSpc>
              <a:spcAft>
                <a:spcPts val="600"/>
              </a:spcAft>
            </a:pPr>
            <a:endParaRPr lang="nl-NL" sz="2000" dirty="0"/>
          </a:p>
          <a:p>
            <a:pPr>
              <a:lnSpc>
                <a:spcPct val="102000"/>
              </a:lnSpc>
              <a:spcAft>
                <a:spcPts val="600"/>
              </a:spcAft>
            </a:pPr>
            <a:r>
              <a:rPr lang="nl-NL" sz="2000" dirty="0"/>
              <a:t>De patiënt moet hiervoor nuchter zijn. </a:t>
            </a:r>
          </a:p>
          <a:p>
            <a:pPr>
              <a:lnSpc>
                <a:spcPct val="102000"/>
              </a:lnSpc>
              <a:spcAft>
                <a:spcPts val="600"/>
              </a:spcAft>
            </a:pPr>
            <a:r>
              <a:rPr lang="nl-NL" sz="2000" dirty="0"/>
              <a:t>De patiënt  mag na de avondmaaltijd niets meer eten of drinken, behalve water of thee (zonder suiker of melk),</a:t>
            </a:r>
          </a:p>
          <a:p>
            <a:pPr>
              <a:lnSpc>
                <a:spcPct val="102000"/>
              </a:lnSpc>
              <a:spcAft>
                <a:spcPts val="600"/>
              </a:spcAft>
            </a:pPr>
            <a:r>
              <a:rPr lang="nl-NL" sz="2000" dirty="0"/>
              <a:t>De patiënt mag  daarna ook 's ochtends niets eten of drinken behalve water of thee (zonder suiker of melk),</a:t>
            </a:r>
          </a:p>
          <a:p>
            <a:pPr>
              <a:lnSpc>
                <a:spcPct val="102000"/>
              </a:lnSpc>
              <a:spcAft>
                <a:spcPts val="600"/>
              </a:spcAft>
            </a:pPr>
            <a:endParaRPr lang="nl-NL" sz="500" dirty="0"/>
          </a:p>
        </p:txBody>
      </p:sp>
      <p:pic>
        <p:nvPicPr>
          <p:cNvPr id="7" name="Afbeelding 6">
            <a:extLst>
              <a:ext uri="{FF2B5EF4-FFF2-40B4-BE49-F238E27FC236}">
                <a16:creationId xmlns:a16="http://schemas.microsoft.com/office/drawing/2014/main" id="{D90AAD02-3872-4E83-931D-6E48217BD7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0564"/>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113621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p:cNvSpPr>
            <a:spLocks noGrp="1"/>
          </p:cNvSpPr>
          <p:nvPr>
            <p:ph type="ctrTitle"/>
          </p:nvPr>
        </p:nvSpPr>
        <p:spPr>
          <a:xfrm>
            <a:off x="1478521" y="1480930"/>
            <a:ext cx="5751537" cy="3848521"/>
          </a:xfrm>
        </p:spPr>
        <p:txBody>
          <a:bodyPr anchor="ctr">
            <a:normAutofit/>
          </a:bodyPr>
          <a:lstStyle/>
          <a:p>
            <a:pPr algn="r"/>
            <a:r>
              <a:rPr lang="nl-NL" sz="6100" b="1"/>
              <a:t>Triglyceriden: betekenis en functie</a:t>
            </a:r>
            <a:endParaRPr lang="nl-NL" sz="6100"/>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8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5326CE-E8C0-4DD9-B97D-BFB0DFF3F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7768105" y="975360"/>
            <a:ext cx="3742023" cy="5891876"/>
          </a:xfrm>
        </p:spPr>
        <p:txBody>
          <a:bodyPr>
            <a:normAutofit/>
          </a:bodyPr>
          <a:lstStyle/>
          <a:p>
            <a:pPr>
              <a:lnSpc>
                <a:spcPct val="102000"/>
              </a:lnSpc>
              <a:spcAft>
                <a:spcPts val="600"/>
              </a:spcAft>
            </a:pPr>
            <a:r>
              <a:rPr lang="nl-NL" sz="2000" dirty="0"/>
              <a:t>Triglyceriden zijn een type vet die worden gebruikt als bron en opslagplaats van energie in het lichaam. Ze worden aangemaakt door de lever, maar komen ook binnen via bepaalde voedingsmiddelen.</a:t>
            </a:r>
          </a:p>
          <a:p>
            <a:pPr>
              <a:lnSpc>
                <a:spcPct val="102000"/>
              </a:lnSpc>
              <a:spcAft>
                <a:spcPts val="600"/>
              </a:spcAft>
            </a:pPr>
            <a:r>
              <a:rPr lang="nl-NL" sz="2000" dirty="0"/>
              <a:t>Triglyceridenwaarden in het bloed worden beïnvloed door onze voeding, omdat het verbranden van te weinig calorieën voor een opeenstapeling van triglyceriden kan zorgen. Dit kan leiden tot verhoogde triglyceridenwaarden in het bloed, wat een mogelijke risicofactor is voor hart- en vaatziekten</a:t>
            </a:r>
            <a:r>
              <a:rPr lang="nl-NL" sz="900" dirty="0"/>
              <a:t>*.</a:t>
            </a:r>
          </a:p>
          <a:p>
            <a:pPr>
              <a:lnSpc>
                <a:spcPct val="102000"/>
              </a:lnSpc>
              <a:spcAft>
                <a:spcPts val="600"/>
              </a:spcAft>
            </a:pPr>
            <a:endParaRPr lang="nl-NL" sz="900" dirty="0"/>
          </a:p>
        </p:txBody>
      </p:sp>
      <p:sp>
        <p:nvSpPr>
          <p:cNvPr id="12" name="Freeform 6">
            <a:extLst>
              <a:ext uri="{FF2B5EF4-FFF2-40B4-BE49-F238E27FC236}">
                <a16:creationId xmlns:a16="http://schemas.microsoft.com/office/drawing/2014/main" id="{5ECBBE91-3592-462A-8700-B36554E6A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646AE209-CD2C-4804-A22E-978C38614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Afbeelding 4">
            <a:extLst>
              <a:ext uri="{FF2B5EF4-FFF2-40B4-BE49-F238E27FC236}">
                <a16:creationId xmlns:a16="http://schemas.microsoft.com/office/drawing/2014/main" id="{7E299A38-AE79-4EFE-A73D-363A9F1435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023" y="2078420"/>
            <a:ext cx="5659222" cy="2900351"/>
          </a:xfrm>
          <a:prstGeom prst="rect">
            <a:avLst/>
          </a:prstGeom>
        </p:spPr>
      </p:pic>
    </p:spTree>
    <p:extLst>
      <p:ext uri="{BB962C8B-B14F-4D97-AF65-F5344CB8AC3E}">
        <p14:creationId xmlns:p14="http://schemas.microsoft.com/office/powerpoint/2010/main" val="47116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3363864" y="685800"/>
            <a:ext cx="7705164" cy="1485900"/>
          </a:xfrm>
        </p:spPr>
        <p:txBody>
          <a:bodyPr vert="horz" lIns="91440" tIns="45720" rIns="91440" bIns="45720" rtlCol="0" anchor="t">
            <a:normAutofit/>
          </a:bodyPr>
          <a:lstStyle/>
          <a:p>
            <a:pPr algn="l"/>
            <a:r>
              <a:rPr lang="en-US" sz="4400"/>
              <a:t>Cholesterol</a:t>
            </a:r>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ndertitel 2"/>
          <p:cNvSpPr>
            <a:spLocks noGrp="1"/>
          </p:cNvSpPr>
          <p:nvPr>
            <p:ph type="subTitle" idx="1"/>
          </p:nvPr>
        </p:nvSpPr>
        <p:spPr>
          <a:xfrm>
            <a:off x="3363864" y="1656080"/>
            <a:ext cx="8828136" cy="5201920"/>
          </a:xfrm>
        </p:spPr>
        <p:txBody>
          <a:bodyPr vert="horz" lIns="91440" tIns="45720" rIns="91440" bIns="45720" rtlCol="0">
            <a:normAutofit/>
          </a:bodyPr>
          <a:lstStyle/>
          <a:p>
            <a:pPr indent="-384048" algn="l">
              <a:lnSpc>
                <a:spcPct val="94000"/>
              </a:lnSpc>
              <a:spcAft>
                <a:spcPts val="200"/>
              </a:spcAft>
              <a:buFont typeface="Wingdings" panose="05000000000000000000" pitchFamily="2" charset="2"/>
              <a:buChar char="§"/>
            </a:pPr>
            <a:r>
              <a:rPr lang="en-US" sz="2100" dirty="0">
                <a:solidFill>
                  <a:schemeClr val="tx2"/>
                </a:solidFill>
              </a:rPr>
              <a:t>Cholesterol is </a:t>
            </a:r>
            <a:r>
              <a:rPr lang="en-US" sz="2100" dirty="0" err="1">
                <a:solidFill>
                  <a:schemeClr val="tx2"/>
                </a:solidFill>
              </a:rPr>
              <a:t>een</a:t>
            </a:r>
            <a:r>
              <a:rPr lang="en-US" sz="2100" dirty="0">
                <a:solidFill>
                  <a:schemeClr val="tx2"/>
                </a:solidFill>
              </a:rPr>
              <a:t> </a:t>
            </a:r>
            <a:r>
              <a:rPr lang="en-US" sz="2100" dirty="0" err="1">
                <a:solidFill>
                  <a:schemeClr val="tx2"/>
                </a:solidFill>
              </a:rPr>
              <a:t>belangrijke</a:t>
            </a:r>
            <a:r>
              <a:rPr lang="en-US" sz="2100" dirty="0">
                <a:solidFill>
                  <a:schemeClr val="tx2"/>
                </a:solidFill>
              </a:rPr>
              <a:t> </a:t>
            </a:r>
            <a:r>
              <a:rPr lang="en-US" sz="2100" dirty="0" err="1">
                <a:solidFill>
                  <a:schemeClr val="tx2"/>
                </a:solidFill>
              </a:rPr>
              <a:t>stof</a:t>
            </a:r>
            <a:r>
              <a:rPr lang="en-US" sz="2100" dirty="0">
                <a:solidFill>
                  <a:schemeClr val="tx2"/>
                </a:solidFill>
              </a:rPr>
              <a:t> </a:t>
            </a:r>
            <a:r>
              <a:rPr lang="en-US" sz="2100" dirty="0" err="1">
                <a:solidFill>
                  <a:schemeClr val="tx2"/>
                </a:solidFill>
              </a:rPr>
              <a:t>voor</a:t>
            </a:r>
            <a:r>
              <a:rPr lang="en-US" sz="2100" dirty="0">
                <a:solidFill>
                  <a:schemeClr val="tx2"/>
                </a:solidFill>
              </a:rPr>
              <a:t> het </a:t>
            </a:r>
            <a:r>
              <a:rPr lang="en-US" sz="2100" dirty="0" err="1">
                <a:solidFill>
                  <a:schemeClr val="tx2"/>
                </a:solidFill>
              </a:rPr>
              <a:t>lichaam</a:t>
            </a:r>
            <a:r>
              <a:rPr lang="en-US" sz="2100" dirty="0">
                <a:solidFill>
                  <a:schemeClr val="tx2"/>
                </a:solidFill>
              </a:rPr>
              <a:t>. </a:t>
            </a:r>
          </a:p>
          <a:p>
            <a:pPr indent="-384048" algn="l">
              <a:lnSpc>
                <a:spcPct val="94000"/>
              </a:lnSpc>
              <a:spcAft>
                <a:spcPts val="200"/>
              </a:spcAft>
              <a:buFont typeface="Wingdings" panose="05000000000000000000" pitchFamily="2" charset="2"/>
              <a:buChar char="§"/>
            </a:pPr>
            <a:r>
              <a:rPr lang="en-US" sz="2100" dirty="0">
                <a:solidFill>
                  <a:schemeClr val="tx2"/>
                </a:solidFill>
              </a:rPr>
              <a:t>Het </a:t>
            </a:r>
            <a:r>
              <a:rPr lang="en-US" sz="2100" dirty="0" err="1">
                <a:solidFill>
                  <a:schemeClr val="tx2"/>
                </a:solidFill>
              </a:rPr>
              <a:t>lichaam</a:t>
            </a:r>
            <a:r>
              <a:rPr lang="en-US" sz="2100" dirty="0">
                <a:solidFill>
                  <a:schemeClr val="tx2"/>
                </a:solidFill>
              </a:rPr>
              <a:t> </a:t>
            </a:r>
            <a:r>
              <a:rPr lang="en-US" sz="2100" dirty="0" err="1">
                <a:solidFill>
                  <a:schemeClr val="tx2"/>
                </a:solidFill>
              </a:rPr>
              <a:t>maakt</a:t>
            </a:r>
            <a:r>
              <a:rPr lang="en-US" sz="2100" dirty="0">
                <a:solidFill>
                  <a:schemeClr val="tx2"/>
                </a:solidFill>
              </a:rPr>
              <a:t> </a:t>
            </a:r>
            <a:r>
              <a:rPr lang="en-US" sz="2100" dirty="0" err="1">
                <a:solidFill>
                  <a:schemeClr val="tx2"/>
                </a:solidFill>
              </a:rPr>
              <a:t>zelf</a:t>
            </a:r>
            <a:r>
              <a:rPr lang="en-US" sz="2100" dirty="0">
                <a:solidFill>
                  <a:schemeClr val="tx2"/>
                </a:solidFill>
              </a:rPr>
              <a:t> cholesterol </a:t>
            </a:r>
            <a:r>
              <a:rPr lang="en-US" sz="2100" dirty="0" err="1">
                <a:solidFill>
                  <a:schemeClr val="tx2"/>
                </a:solidFill>
              </a:rPr>
              <a:t>aan</a:t>
            </a:r>
            <a:r>
              <a:rPr lang="en-US" sz="2100" dirty="0">
                <a:solidFill>
                  <a:schemeClr val="tx2"/>
                </a:solidFill>
              </a:rPr>
              <a:t> </a:t>
            </a:r>
            <a:r>
              <a:rPr lang="en-US" sz="2100" dirty="0" err="1">
                <a:solidFill>
                  <a:schemeClr val="tx2"/>
                </a:solidFill>
              </a:rPr>
              <a:t>en</a:t>
            </a:r>
            <a:r>
              <a:rPr lang="en-US" sz="2100" dirty="0">
                <a:solidFill>
                  <a:schemeClr val="tx2"/>
                </a:solidFill>
              </a:rPr>
              <a:t> </a:t>
            </a:r>
            <a:r>
              <a:rPr lang="en-US" sz="2100" dirty="0" err="1">
                <a:solidFill>
                  <a:schemeClr val="tx2"/>
                </a:solidFill>
              </a:rPr>
              <a:t>neemt</a:t>
            </a:r>
            <a:r>
              <a:rPr lang="en-US" sz="2100" dirty="0">
                <a:solidFill>
                  <a:schemeClr val="tx2"/>
                </a:solidFill>
              </a:rPr>
              <a:t> het op </a:t>
            </a:r>
            <a:r>
              <a:rPr lang="en-US" sz="2100" dirty="0" err="1">
                <a:solidFill>
                  <a:schemeClr val="tx2"/>
                </a:solidFill>
              </a:rPr>
              <a:t>uit</a:t>
            </a:r>
            <a:r>
              <a:rPr lang="en-US" sz="2100" dirty="0">
                <a:solidFill>
                  <a:schemeClr val="tx2"/>
                </a:solidFill>
              </a:rPr>
              <a:t> </a:t>
            </a:r>
            <a:r>
              <a:rPr lang="en-US" sz="2100" dirty="0" err="1">
                <a:solidFill>
                  <a:schemeClr val="tx2"/>
                </a:solidFill>
              </a:rPr>
              <a:t>voeding</a:t>
            </a:r>
            <a:r>
              <a:rPr lang="en-US" sz="2100" dirty="0">
                <a:solidFill>
                  <a:schemeClr val="tx2"/>
                </a:solidFill>
              </a:rPr>
              <a:t> </a:t>
            </a:r>
          </a:p>
          <a:p>
            <a:pPr indent="-384048" algn="l">
              <a:lnSpc>
                <a:spcPct val="94000"/>
              </a:lnSpc>
              <a:spcAft>
                <a:spcPts val="200"/>
              </a:spcAft>
              <a:buFont typeface="Wingdings" panose="05000000000000000000" pitchFamily="2" charset="2"/>
              <a:buChar char="§"/>
            </a:pPr>
            <a:r>
              <a:rPr lang="en-US" sz="2100" dirty="0" err="1">
                <a:solidFill>
                  <a:schemeClr val="tx2"/>
                </a:solidFill>
              </a:rPr>
              <a:t>Een</a:t>
            </a:r>
            <a:r>
              <a:rPr lang="en-US" sz="2100" dirty="0">
                <a:solidFill>
                  <a:schemeClr val="tx2"/>
                </a:solidFill>
              </a:rPr>
              <a:t> </a:t>
            </a:r>
            <a:r>
              <a:rPr lang="en-US" sz="2100" dirty="0" err="1">
                <a:solidFill>
                  <a:schemeClr val="tx2"/>
                </a:solidFill>
              </a:rPr>
              <a:t>verhoogd</a:t>
            </a:r>
            <a:r>
              <a:rPr lang="en-US" sz="2100" dirty="0">
                <a:solidFill>
                  <a:schemeClr val="tx2"/>
                </a:solidFill>
              </a:rPr>
              <a:t> cholesterol is </a:t>
            </a:r>
            <a:r>
              <a:rPr lang="en-US" sz="2100" dirty="0" err="1">
                <a:solidFill>
                  <a:schemeClr val="tx2"/>
                </a:solidFill>
              </a:rPr>
              <a:t>geen</a:t>
            </a:r>
            <a:r>
              <a:rPr lang="en-US" sz="2100" dirty="0">
                <a:solidFill>
                  <a:schemeClr val="tx2"/>
                </a:solidFill>
              </a:rPr>
              <a:t> </a:t>
            </a:r>
            <a:r>
              <a:rPr lang="en-US" sz="2100" dirty="0" err="1">
                <a:solidFill>
                  <a:schemeClr val="tx2"/>
                </a:solidFill>
              </a:rPr>
              <a:t>ziekte</a:t>
            </a:r>
            <a:r>
              <a:rPr lang="en-US" sz="2100" dirty="0">
                <a:solidFill>
                  <a:schemeClr val="tx2"/>
                </a:solidFill>
              </a:rPr>
              <a:t> </a:t>
            </a:r>
            <a:r>
              <a:rPr lang="en-US" sz="2100" dirty="0" err="1">
                <a:solidFill>
                  <a:schemeClr val="tx2"/>
                </a:solidFill>
              </a:rPr>
              <a:t>en</a:t>
            </a:r>
            <a:r>
              <a:rPr lang="en-US" sz="2100" dirty="0">
                <a:solidFill>
                  <a:schemeClr val="tx2"/>
                </a:solidFill>
              </a:rPr>
              <a:t> </a:t>
            </a:r>
            <a:r>
              <a:rPr lang="en-US" sz="2100" dirty="0" err="1">
                <a:solidFill>
                  <a:schemeClr val="tx2"/>
                </a:solidFill>
              </a:rPr>
              <a:t>geeft</a:t>
            </a:r>
            <a:r>
              <a:rPr lang="en-US" sz="2100" dirty="0">
                <a:solidFill>
                  <a:schemeClr val="tx2"/>
                </a:solidFill>
              </a:rPr>
              <a:t> op </a:t>
            </a:r>
            <a:r>
              <a:rPr lang="en-US" sz="2100" dirty="0" err="1">
                <a:solidFill>
                  <a:schemeClr val="tx2"/>
                </a:solidFill>
              </a:rPr>
              <a:t>zich</a:t>
            </a:r>
            <a:r>
              <a:rPr lang="en-US" sz="2100" dirty="0">
                <a:solidFill>
                  <a:schemeClr val="tx2"/>
                </a:solidFill>
              </a:rPr>
              <a:t> </a:t>
            </a:r>
            <a:r>
              <a:rPr lang="en-US" sz="2100" dirty="0" err="1">
                <a:solidFill>
                  <a:schemeClr val="tx2"/>
                </a:solidFill>
              </a:rPr>
              <a:t>geen</a:t>
            </a:r>
            <a:r>
              <a:rPr lang="en-US" sz="2100" dirty="0">
                <a:solidFill>
                  <a:schemeClr val="tx2"/>
                </a:solidFill>
              </a:rPr>
              <a:t> </a:t>
            </a:r>
            <a:r>
              <a:rPr lang="en-US" sz="2100" dirty="0" err="1">
                <a:solidFill>
                  <a:schemeClr val="tx2"/>
                </a:solidFill>
              </a:rPr>
              <a:t>klachten</a:t>
            </a:r>
            <a:r>
              <a:rPr lang="en-US" sz="2100" dirty="0">
                <a:solidFill>
                  <a:schemeClr val="tx2"/>
                </a:solidFill>
              </a:rPr>
              <a:t>. </a:t>
            </a:r>
          </a:p>
          <a:p>
            <a:pPr marL="342900" indent="-342900" algn="l">
              <a:lnSpc>
                <a:spcPct val="94000"/>
              </a:lnSpc>
              <a:spcAft>
                <a:spcPts val="200"/>
              </a:spcAft>
              <a:buFont typeface="Wingdings" panose="05000000000000000000" pitchFamily="2" charset="2"/>
              <a:buChar char="§"/>
            </a:pPr>
            <a:r>
              <a:rPr lang="en-US" sz="2100" dirty="0" err="1">
                <a:solidFill>
                  <a:schemeClr val="tx2"/>
                </a:solidFill>
              </a:rPr>
              <a:t>Een</a:t>
            </a:r>
            <a:r>
              <a:rPr lang="en-US" sz="2100" dirty="0">
                <a:solidFill>
                  <a:schemeClr val="tx2"/>
                </a:solidFill>
              </a:rPr>
              <a:t> </a:t>
            </a:r>
            <a:r>
              <a:rPr lang="en-US" sz="2100" dirty="0" err="1">
                <a:solidFill>
                  <a:schemeClr val="tx2"/>
                </a:solidFill>
              </a:rPr>
              <a:t>overschot</a:t>
            </a:r>
            <a:r>
              <a:rPr lang="en-US" sz="2100" dirty="0">
                <a:solidFill>
                  <a:schemeClr val="tx2"/>
                </a:solidFill>
              </a:rPr>
              <a:t> </a:t>
            </a:r>
            <a:r>
              <a:rPr lang="en-US" sz="2100" dirty="0" err="1">
                <a:solidFill>
                  <a:schemeClr val="tx2"/>
                </a:solidFill>
              </a:rPr>
              <a:t>aan</a:t>
            </a:r>
            <a:r>
              <a:rPr lang="en-US" sz="2100" dirty="0">
                <a:solidFill>
                  <a:schemeClr val="tx2"/>
                </a:solidFill>
              </a:rPr>
              <a:t> cholesterol </a:t>
            </a:r>
            <a:r>
              <a:rPr lang="en-US" sz="2100" dirty="0" err="1">
                <a:solidFill>
                  <a:schemeClr val="tx2"/>
                </a:solidFill>
              </a:rPr>
              <a:t>kan</a:t>
            </a:r>
            <a:r>
              <a:rPr lang="en-US" sz="2100" dirty="0">
                <a:solidFill>
                  <a:schemeClr val="tx2"/>
                </a:solidFill>
              </a:rPr>
              <a:t> de </a:t>
            </a:r>
            <a:r>
              <a:rPr lang="en-US" sz="2100" dirty="0" err="1">
                <a:solidFill>
                  <a:schemeClr val="tx2"/>
                </a:solidFill>
              </a:rPr>
              <a:t>bloedvaten</a:t>
            </a:r>
            <a:r>
              <a:rPr lang="en-US" sz="2100" dirty="0">
                <a:solidFill>
                  <a:schemeClr val="tx2"/>
                </a:solidFill>
              </a:rPr>
              <a:t> </a:t>
            </a:r>
            <a:r>
              <a:rPr lang="en-US" sz="2100" dirty="0" err="1">
                <a:solidFill>
                  <a:schemeClr val="tx2"/>
                </a:solidFill>
              </a:rPr>
              <a:t>nauwer</a:t>
            </a:r>
            <a:r>
              <a:rPr lang="en-US" sz="2100" dirty="0">
                <a:solidFill>
                  <a:schemeClr val="tx2"/>
                </a:solidFill>
              </a:rPr>
              <a:t> </a:t>
            </a:r>
            <a:r>
              <a:rPr lang="en-US" sz="2100" dirty="0" err="1">
                <a:solidFill>
                  <a:schemeClr val="tx2"/>
                </a:solidFill>
              </a:rPr>
              <a:t>maken</a:t>
            </a:r>
            <a:r>
              <a:rPr lang="en-US" sz="2100" dirty="0">
                <a:solidFill>
                  <a:schemeClr val="tx2"/>
                </a:solidFill>
              </a:rPr>
              <a:t>. </a:t>
            </a:r>
          </a:p>
          <a:p>
            <a:pPr indent="-384048" algn="l">
              <a:lnSpc>
                <a:spcPct val="94000"/>
              </a:lnSpc>
              <a:spcAft>
                <a:spcPts val="200"/>
              </a:spcAft>
              <a:buFont typeface="Wingdings" panose="05000000000000000000" pitchFamily="2" charset="2"/>
              <a:buChar char="§"/>
            </a:pPr>
            <a:r>
              <a:rPr lang="en-US" sz="2100" dirty="0" err="1">
                <a:solidFill>
                  <a:schemeClr val="tx2"/>
                </a:solidFill>
              </a:rPr>
              <a:t>Een</a:t>
            </a:r>
            <a:r>
              <a:rPr lang="en-US" sz="2100" dirty="0">
                <a:solidFill>
                  <a:schemeClr val="tx2"/>
                </a:solidFill>
              </a:rPr>
              <a:t> </a:t>
            </a:r>
            <a:r>
              <a:rPr lang="en-US" sz="2100" dirty="0" err="1">
                <a:solidFill>
                  <a:schemeClr val="tx2"/>
                </a:solidFill>
              </a:rPr>
              <a:t>verhoogd</a:t>
            </a:r>
            <a:r>
              <a:rPr lang="en-US" sz="2100" dirty="0">
                <a:solidFill>
                  <a:schemeClr val="tx2"/>
                </a:solidFill>
              </a:rPr>
              <a:t> cholesterol is </a:t>
            </a:r>
            <a:r>
              <a:rPr lang="en-US" sz="2100" dirty="0" err="1">
                <a:solidFill>
                  <a:schemeClr val="tx2"/>
                </a:solidFill>
              </a:rPr>
              <a:t>een</a:t>
            </a:r>
            <a:r>
              <a:rPr lang="en-US" sz="2100" dirty="0">
                <a:solidFill>
                  <a:schemeClr val="tx2"/>
                </a:solidFill>
              </a:rPr>
              <a:t> </a:t>
            </a:r>
            <a:r>
              <a:rPr lang="en-US" sz="2100" dirty="0" err="1">
                <a:solidFill>
                  <a:schemeClr val="tx2"/>
                </a:solidFill>
              </a:rPr>
              <a:t>risicofactor</a:t>
            </a:r>
            <a:r>
              <a:rPr lang="en-US" sz="2100" dirty="0">
                <a:solidFill>
                  <a:schemeClr val="tx2"/>
                </a:solidFill>
              </a:rPr>
              <a:t> </a:t>
            </a:r>
            <a:r>
              <a:rPr lang="en-US" sz="2100" dirty="0" err="1">
                <a:solidFill>
                  <a:schemeClr val="tx2"/>
                </a:solidFill>
              </a:rPr>
              <a:t>voor</a:t>
            </a:r>
            <a:r>
              <a:rPr lang="en-US" sz="2100" dirty="0">
                <a:solidFill>
                  <a:schemeClr val="tx2"/>
                </a:solidFill>
              </a:rPr>
              <a:t> hart- </a:t>
            </a:r>
            <a:r>
              <a:rPr lang="en-US" sz="2100" dirty="0" err="1">
                <a:solidFill>
                  <a:schemeClr val="tx2"/>
                </a:solidFill>
              </a:rPr>
              <a:t>en</a:t>
            </a:r>
            <a:r>
              <a:rPr lang="en-US" sz="2100" dirty="0">
                <a:solidFill>
                  <a:schemeClr val="tx2"/>
                </a:solidFill>
              </a:rPr>
              <a:t> </a:t>
            </a:r>
            <a:r>
              <a:rPr lang="en-US" sz="2100" dirty="0" err="1">
                <a:solidFill>
                  <a:schemeClr val="tx2"/>
                </a:solidFill>
              </a:rPr>
              <a:t>vaatziekten</a:t>
            </a:r>
            <a:r>
              <a:rPr lang="en-US" sz="2100" dirty="0">
                <a:solidFill>
                  <a:schemeClr val="tx2"/>
                </a:solidFill>
              </a:rPr>
              <a:t>. </a:t>
            </a:r>
          </a:p>
          <a:p>
            <a:pPr indent="-384048" algn="l">
              <a:lnSpc>
                <a:spcPct val="94000"/>
              </a:lnSpc>
              <a:spcAft>
                <a:spcPts val="200"/>
              </a:spcAft>
              <a:buFont typeface="Wingdings" panose="05000000000000000000" pitchFamily="2" charset="2"/>
              <a:buChar char="§"/>
            </a:pPr>
            <a:r>
              <a:rPr lang="en-US" sz="2100" dirty="0" err="1">
                <a:solidFill>
                  <a:schemeClr val="tx2"/>
                </a:solidFill>
              </a:rPr>
              <a:t>Een</a:t>
            </a:r>
            <a:r>
              <a:rPr lang="en-US" sz="2100" dirty="0">
                <a:solidFill>
                  <a:schemeClr val="tx2"/>
                </a:solidFill>
              </a:rPr>
              <a:t> </a:t>
            </a:r>
            <a:r>
              <a:rPr lang="en-US" sz="2100" dirty="0" err="1">
                <a:solidFill>
                  <a:schemeClr val="tx2"/>
                </a:solidFill>
              </a:rPr>
              <a:t>hoog</a:t>
            </a:r>
            <a:r>
              <a:rPr lang="en-US" sz="2100" dirty="0">
                <a:solidFill>
                  <a:schemeClr val="tx2"/>
                </a:solidFill>
              </a:rPr>
              <a:t> cholesterol </a:t>
            </a:r>
            <a:r>
              <a:rPr lang="en-US" sz="2100" dirty="0" err="1">
                <a:solidFill>
                  <a:schemeClr val="tx2"/>
                </a:solidFill>
              </a:rPr>
              <a:t>wordt</a:t>
            </a:r>
            <a:r>
              <a:rPr lang="en-US" sz="2100" dirty="0">
                <a:solidFill>
                  <a:schemeClr val="tx2"/>
                </a:solidFill>
              </a:rPr>
              <a:t> </a:t>
            </a:r>
            <a:r>
              <a:rPr lang="en-US" sz="2100" dirty="0" err="1">
                <a:solidFill>
                  <a:schemeClr val="tx2"/>
                </a:solidFill>
              </a:rPr>
              <a:t>behandeld</a:t>
            </a:r>
            <a:r>
              <a:rPr lang="en-US" sz="2100" dirty="0">
                <a:solidFill>
                  <a:schemeClr val="tx2"/>
                </a:solidFill>
              </a:rPr>
              <a:t> met </a:t>
            </a:r>
            <a:r>
              <a:rPr lang="en-US" sz="2100" dirty="0" err="1">
                <a:solidFill>
                  <a:schemeClr val="tx2"/>
                </a:solidFill>
              </a:rPr>
              <a:t>een</a:t>
            </a:r>
            <a:r>
              <a:rPr lang="en-US" sz="2100" dirty="0">
                <a:solidFill>
                  <a:schemeClr val="tx2"/>
                </a:solidFill>
              </a:rPr>
              <a:t> </a:t>
            </a:r>
            <a:r>
              <a:rPr lang="en-US" sz="2100" dirty="0" err="1">
                <a:solidFill>
                  <a:schemeClr val="tx2"/>
                </a:solidFill>
              </a:rPr>
              <a:t>gezonde</a:t>
            </a:r>
            <a:r>
              <a:rPr lang="en-US" sz="2100" dirty="0">
                <a:solidFill>
                  <a:schemeClr val="tx2"/>
                </a:solidFill>
              </a:rPr>
              <a:t> </a:t>
            </a:r>
            <a:r>
              <a:rPr lang="en-US" sz="2100" dirty="0" err="1">
                <a:solidFill>
                  <a:schemeClr val="tx2"/>
                </a:solidFill>
              </a:rPr>
              <a:t>leefstijl</a:t>
            </a:r>
            <a:r>
              <a:rPr lang="en-US" sz="2100" dirty="0">
                <a:solidFill>
                  <a:schemeClr val="tx2"/>
                </a:solidFill>
              </a:rPr>
              <a:t> </a:t>
            </a:r>
            <a:r>
              <a:rPr lang="en-US" sz="2100" dirty="0" err="1">
                <a:solidFill>
                  <a:schemeClr val="tx2"/>
                </a:solidFill>
              </a:rPr>
              <a:t>en</a:t>
            </a:r>
            <a:r>
              <a:rPr lang="en-US" sz="2100" dirty="0">
                <a:solidFill>
                  <a:schemeClr val="tx2"/>
                </a:solidFill>
              </a:rPr>
              <a:t> </a:t>
            </a:r>
            <a:r>
              <a:rPr lang="en-US" sz="2100" dirty="0" err="1">
                <a:solidFill>
                  <a:schemeClr val="tx2"/>
                </a:solidFill>
              </a:rPr>
              <a:t>soms</a:t>
            </a:r>
            <a:r>
              <a:rPr lang="en-US" sz="2100" dirty="0">
                <a:solidFill>
                  <a:schemeClr val="tx2"/>
                </a:solidFill>
              </a:rPr>
              <a:t> met </a:t>
            </a:r>
            <a:r>
              <a:rPr lang="en-US" sz="2100" dirty="0" err="1">
                <a:solidFill>
                  <a:schemeClr val="tx2"/>
                </a:solidFill>
              </a:rPr>
              <a:t>medicijnen</a:t>
            </a:r>
            <a:r>
              <a:rPr lang="en-US" sz="2100" dirty="0">
                <a:solidFill>
                  <a:schemeClr val="tx2"/>
                </a:solidFill>
              </a:rPr>
              <a:t>.</a:t>
            </a:r>
          </a:p>
          <a:p>
            <a:pPr indent="-384048" algn="l">
              <a:lnSpc>
                <a:spcPct val="94000"/>
              </a:lnSpc>
              <a:spcAft>
                <a:spcPts val="200"/>
              </a:spcAft>
            </a:pPr>
            <a:endParaRPr lang="en-US" sz="2100" dirty="0">
              <a:solidFill>
                <a:schemeClr val="tx2"/>
              </a:solidFill>
            </a:endParaRPr>
          </a:p>
        </p:txBody>
      </p:sp>
    </p:spTree>
    <p:extLst>
      <p:ext uri="{BB962C8B-B14F-4D97-AF65-F5344CB8AC3E}">
        <p14:creationId xmlns:p14="http://schemas.microsoft.com/office/powerpoint/2010/main" val="146962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p:cNvSpPr>
            <a:spLocks noGrp="1"/>
          </p:cNvSpPr>
          <p:nvPr>
            <p:ph type="ctrTitle"/>
          </p:nvPr>
        </p:nvSpPr>
        <p:spPr>
          <a:xfrm>
            <a:off x="1478521" y="1480930"/>
            <a:ext cx="5751537" cy="3848521"/>
          </a:xfrm>
        </p:spPr>
        <p:txBody>
          <a:bodyPr anchor="ctr">
            <a:normAutofit/>
          </a:bodyPr>
          <a:lstStyle/>
          <a:p>
            <a:pPr algn="r"/>
            <a:r>
              <a:rPr lang="nl-NL" sz="5600" b="1"/>
              <a:t>Cholesterol en triglyceriden: wat is het verband?</a:t>
            </a:r>
            <a:endParaRPr lang="nl-NL" sz="5600"/>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1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1FB2F8-5785-4B8D-88D3-EE075DB5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5954486" y="744470"/>
            <a:ext cx="5791424" cy="5146618"/>
          </a:xfrm>
        </p:spPr>
        <p:txBody>
          <a:bodyPr>
            <a:normAutofit/>
          </a:bodyPr>
          <a:lstStyle/>
          <a:p>
            <a:pPr algn="l">
              <a:lnSpc>
                <a:spcPct val="102000"/>
              </a:lnSpc>
              <a:spcAft>
                <a:spcPts val="600"/>
              </a:spcAft>
            </a:pPr>
            <a:r>
              <a:rPr lang="nl-NL" sz="2000" dirty="0"/>
              <a:t>Over het algemeen geldt dat hoe hoger je triglyceriden zijn, hoe lager het HDL- (oftewel, “goede”) cholesterol. Het is dus verstandig om je triglyceridenwaarden in de gaten te houden om te voorkomen dat deze te hoog zijn.</a:t>
            </a:r>
          </a:p>
          <a:p>
            <a:pPr algn="l">
              <a:lnSpc>
                <a:spcPct val="102000"/>
              </a:lnSpc>
              <a:spcAft>
                <a:spcPts val="600"/>
              </a:spcAft>
            </a:pPr>
            <a:endParaRPr lang="nl-NL" sz="2000" dirty="0"/>
          </a:p>
          <a:p>
            <a:pPr algn="l">
              <a:lnSpc>
                <a:spcPct val="102000"/>
              </a:lnSpc>
              <a:spcAft>
                <a:spcPts val="600"/>
              </a:spcAft>
            </a:pPr>
            <a:r>
              <a:rPr lang="nl-NL" sz="2000" dirty="0"/>
              <a:t>Om erachter te komen hoe hoog je triglyceriden zijn, moet je bij de huisarts een lipidenprofiel laten maken. Dat is een bloedtest die kijkt naar verschillende types vet in je bloed en de daarbij horende waardes vastlegt. De testresultaten bevatten meestal het totale cholesterol, triglyceriden, LDL-cholesterol en HDL-cholesterol. Zodra je de cijfers weet, kan je er, in het geval dat nodig is, wat aan gaan doen.</a:t>
            </a:r>
          </a:p>
          <a:p>
            <a:pPr algn="l">
              <a:lnSpc>
                <a:spcPct val="102000"/>
              </a:lnSpc>
              <a:spcAft>
                <a:spcPts val="600"/>
              </a:spcAft>
            </a:pPr>
            <a:endParaRPr lang="nl-NL" sz="700" dirty="0"/>
          </a:p>
        </p:txBody>
      </p:sp>
      <p:sp>
        <p:nvSpPr>
          <p:cNvPr id="11" name="Freeform 6">
            <a:extLst>
              <a:ext uri="{FF2B5EF4-FFF2-40B4-BE49-F238E27FC236}">
                <a16:creationId xmlns:a16="http://schemas.microsoft.com/office/drawing/2014/main" id="{1220C10F-AD7A-434E-AADB-D4E7D7011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30E509F5-DA32-4F1A-929C-1E058294D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Afbeelding 3">
            <a:extLst>
              <a:ext uri="{FF2B5EF4-FFF2-40B4-BE49-F238E27FC236}">
                <a16:creationId xmlns:a16="http://schemas.microsoft.com/office/drawing/2014/main" id="{5A727DE5-729D-4B42-A2B9-0EBBAB300D59}"/>
              </a:ext>
            </a:extLst>
          </p:cNvPr>
          <p:cNvPicPr>
            <a:picLocks noChangeAspect="1"/>
          </p:cNvPicPr>
          <p:nvPr/>
        </p:nvPicPr>
        <p:blipFill>
          <a:blip r:embed="rId2"/>
          <a:stretch>
            <a:fillRect/>
          </a:stretch>
        </p:blipFill>
        <p:spPr>
          <a:xfrm>
            <a:off x="1480173" y="1823412"/>
            <a:ext cx="3267942" cy="3202583"/>
          </a:xfrm>
          <a:prstGeom prst="rect">
            <a:avLst/>
          </a:prstGeom>
        </p:spPr>
      </p:pic>
    </p:spTree>
    <p:extLst>
      <p:ext uri="{BB962C8B-B14F-4D97-AF65-F5344CB8AC3E}">
        <p14:creationId xmlns:p14="http://schemas.microsoft.com/office/powerpoint/2010/main" val="62504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p:cNvSpPr>
            <a:spLocks noGrp="1"/>
          </p:cNvSpPr>
          <p:nvPr>
            <p:ph type="ctrTitle"/>
          </p:nvPr>
        </p:nvSpPr>
        <p:spPr>
          <a:xfrm>
            <a:off x="1478521" y="1480930"/>
            <a:ext cx="5751537" cy="3848521"/>
          </a:xfrm>
        </p:spPr>
        <p:txBody>
          <a:bodyPr anchor="ctr">
            <a:normAutofit/>
          </a:bodyPr>
          <a:lstStyle/>
          <a:p>
            <a:pPr algn="r"/>
            <a:r>
              <a:rPr lang="nl-NL" sz="5100"/>
              <a:t>Normaalwaarden</a:t>
            </a:r>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59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4EBB7-3F4B-493B-8A56-A7712BC97055}"/>
              </a:ext>
            </a:extLst>
          </p:cNvPr>
          <p:cNvPicPr>
            <a:picLocks noChangeAspect="1"/>
          </p:cNvPicPr>
          <p:nvPr/>
        </p:nvPicPr>
        <p:blipFill rotWithShape="1">
          <a:blip r:embed="rId2">
            <a:grayscl/>
          </a:blip>
          <a:srcRect t="1807" b="14222"/>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0E6BAADA-3D05-4629-BB20-8019E3417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FDB5737-A941-4914-8476-3D2FCE422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3A08099A-D34A-4B49-A79C-DE2F073BA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Ondertitel 2"/>
          <p:cNvSpPr>
            <a:spLocks noGrp="1"/>
          </p:cNvSpPr>
          <p:nvPr>
            <p:ph type="subTitle" idx="1"/>
          </p:nvPr>
        </p:nvSpPr>
        <p:spPr>
          <a:xfrm>
            <a:off x="2679906" y="843280"/>
            <a:ext cx="8069374" cy="5354319"/>
          </a:xfrm>
        </p:spPr>
        <p:txBody>
          <a:bodyPr>
            <a:normAutofit fontScale="92500" lnSpcReduction="10000"/>
          </a:bodyPr>
          <a:lstStyle/>
          <a:p>
            <a:pPr>
              <a:lnSpc>
                <a:spcPct val="102000"/>
              </a:lnSpc>
              <a:spcAft>
                <a:spcPts val="600"/>
              </a:spcAft>
            </a:pPr>
            <a:r>
              <a:rPr lang="en-US" sz="2800" b="1" u="sng" dirty="0" err="1">
                <a:solidFill>
                  <a:schemeClr val="tx2"/>
                </a:solidFill>
              </a:rPr>
              <a:t>Streefwaarden</a:t>
            </a:r>
            <a:r>
              <a:rPr lang="en-US" sz="2800" b="1" u="sng" dirty="0">
                <a:solidFill>
                  <a:schemeClr val="tx2"/>
                </a:solidFill>
              </a:rPr>
              <a:t> op </a:t>
            </a:r>
            <a:r>
              <a:rPr lang="en-US" sz="2800" b="1" u="sng" dirty="0" err="1">
                <a:solidFill>
                  <a:schemeClr val="tx2"/>
                </a:solidFill>
              </a:rPr>
              <a:t>een</a:t>
            </a:r>
            <a:r>
              <a:rPr lang="en-US" sz="2800" b="1" u="sng" dirty="0">
                <a:solidFill>
                  <a:schemeClr val="tx2"/>
                </a:solidFill>
              </a:rPr>
              <a:t> </a:t>
            </a:r>
            <a:r>
              <a:rPr lang="en-US" sz="2800" b="1" u="sng" dirty="0" err="1">
                <a:solidFill>
                  <a:schemeClr val="tx2"/>
                </a:solidFill>
              </a:rPr>
              <a:t>rijtje</a:t>
            </a:r>
            <a:r>
              <a:rPr lang="en-US" sz="2800" b="1" u="sng" dirty="0">
                <a:solidFill>
                  <a:schemeClr val="tx2"/>
                </a:solidFill>
              </a:rPr>
              <a:t>:</a:t>
            </a:r>
          </a:p>
          <a:p>
            <a:pPr>
              <a:lnSpc>
                <a:spcPct val="102000"/>
              </a:lnSpc>
              <a:spcAft>
                <a:spcPts val="600"/>
              </a:spcAft>
            </a:pPr>
            <a:endParaRPr lang="nl-NL" sz="2800" b="1" u="sng" dirty="0">
              <a:solidFill>
                <a:schemeClr val="tx2"/>
              </a:solidFill>
            </a:endParaRPr>
          </a:p>
          <a:p>
            <a:pPr>
              <a:lnSpc>
                <a:spcPct val="102000"/>
              </a:lnSpc>
              <a:spcAft>
                <a:spcPts val="600"/>
              </a:spcAft>
            </a:pPr>
            <a:r>
              <a:rPr lang="en-US" sz="2800" dirty="0" err="1">
                <a:solidFill>
                  <a:schemeClr val="tx2"/>
                </a:solidFill>
              </a:rPr>
              <a:t>Totaal</a:t>
            </a:r>
            <a:r>
              <a:rPr lang="en-US" sz="2800" dirty="0">
                <a:solidFill>
                  <a:schemeClr val="tx2"/>
                </a:solidFill>
              </a:rPr>
              <a:t> </a:t>
            </a:r>
            <a:r>
              <a:rPr lang="en-US" sz="2800" dirty="0" err="1">
                <a:solidFill>
                  <a:schemeClr val="tx2"/>
                </a:solidFill>
              </a:rPr>
              <a:t>chol</a:t>
            </a:r>
            <a:r>
              <a:rPr lang="en-US" sz="2800" dirty="0">
                <a:solidFill>
                  <a:schemeClr val="tx2"/>
                </a:solidFill>
              </a:rPr>
              <a:t> &lt; 5</a:t>
            </a:r>
          </a:p>
          <a:p>
            <a:pPr>
              <a:lnSpc>
                <a:spcPct val="102000"/>
              </a:lnSpc>
              <a:spcAft>
                <a:spcPts val="600"/>
              </a:spcAft>
            </a:pPr>
            <a:r>
              <a:rPr lang="en-US" sz="2800" dirty="0">
                <a:solidFill>
                  <a:schemeClr val="tx2"/>
                </a:solidFill>
              </a:rPr>
              <a:t>ratio &lt; 4</a:t>
            </a:r>
          </a:p>
          <a:p>
            <a:pPr>
              <a:lnSpc>
                <a:spcPct val="102000"/>
              </a:lnSpc>
              <a:spcAft>
                <a:spcPts val="600"/>
              </a:spcAft>
            </a:pPr>
            <a:r>
              <a:rPr lang="en-US" sz="2800" dirty="0">
                <a:solidFill>
                  <a:schemeClr val="tx2"/>
                </a:solidFill>
              </a:rPr>
              <a:t>LDL &lt; 3</a:t>
            </a:r>
          </a:p>
          <a:p>
            <a:pPr>
              <a:lnSpc>
                <a:spcPct val="102000"/>
              </a:lnSpc>
              <a:spcAft>
                <a:spcPts val="600"/>
              </a:spcAft>
            </a:pPr>
            <a:r>
              <a:rPr lang="en-US" sz="2800" dirty="0" err="1">
                <a:solidFill>
                  <a:schemeClr val="tx2"/>
                </a:solidFill>
              </a:rPr>
              <a:t>Triglyceriden</a:t>
            </a:r>
            <a:r>
              <a:rPr lang="en-US" sz="2800" dirty="0">
                <a:solidFill>
                  <a:schemeClr val="tx2"/>
                </a:solidFill>
              </a:rPr>
              <a:t> &lt; 2</a:t>
            </a:r>
          </a:p>
          <a:p>
            <a:pPr>
              <a:lnSpc>
                <a:spcPct val="102000"/>
              </a:lnSpc>
              <a:spcAft>
                <a:spcPts val="600"/>
              </a:spcAft>
            </a:pPr>
            <a:r>
              <a:rPr lang="en-US" sz="2800" dirty="0">
                <a:solidFill>
                  <a:schemeClr val="tx2"/>
                </a:solidFill>
              </a:rPr>
              <a:t>HDL &gt;1</a:t>
            </a:r>
          </a:p>
          <a:p>
            <a:pPr>
              <a:lnSpc>
                <a:spcPct val="102000"/>
              </a:lnSpc>
              <a:spcAft>
                <a:spcPts val="600"/>
              </a:spcAft>
            </a:pPr>
            <a:endParaRPr lang="nl-NL" sz="2800" dirty="0">
              <a:solidFill>
                <a:schemeClr val="tx2"/>
              </a:solidFill>
            </a:endParaRPr>
          </a:p>
          <a:p>
            <a:pPr>
              <a:lnSpc>
                <a:spcPct val="102000"/>
              </a:lnSpc>
              <a:spcAft>
                <a:spcPts val="600"/>
              </a:spcAft>
            </a:pPr>
            <a:r>
              <a:rPr lang="en-US" sz="2800" dirty="0">
                <a:solidFill>
                  <a:schemeClr val="tx2"/>
                </a:solidFill>
              </a:rPr>
              <a:t>Cholesterol </a:t>
            </a:r>
            <a:r>
              <a:rPr lang="en-US" sz="2800" dirty="0" err="1">
                <a:solidFill>
                  <a:schemeClr val="tx2"/>
                </a:solidFill>
              </a:rPr>
              <a:t>en</a:t>
            </a:r>
            <a:r>
              <a:rPr lang="en-US" sz="2800" dirty="0">
                <a:solidFill>
                  <a:schemeClr val="tx2"/>
                </a:solidFill>
              </a:rPr>
              <a:t> </a:t>
            </a:r>
            <a:r>
              <a:rPr lang="en-US" sz="2800" dirty="0" err="1">
                <a:solidFill>
                  <a:schemeClr val="tx2"/>
                </a:solidFill>
              </a:rPr>
              <a:t>triglyceriden</a:t>
            </a:r>
            <a:r>
              <a:rPr lang="en-US" sz="2800" dirty="0">
                <a:solidFill>
                  <a:schemeClr val="tx2"/>
                </a:solidFill>
              </a:rPr>
              <a:t> </a:t>
            </a:r>
            <a:r>
              <a:rPr lang="en-US" sz="2800" dirty="0" err="1">
                <a:solidFill>
                  <a:schemeClr val="tx2"/>
                </a:solidFill>
              </a:rPr>
              <a:t>hebben</a:t>
            </a:r>
            <a:r>
              <a:rPr lang="en-US" sz="2800" dirty="0">
                <a:solidFill>
                  <a:schemeClr val="tx2"/>
                </a:solidFill>
              </a:rPr>
              <a:t> </a:t>
            </a:r>
            <a:r>
              <a:rPr lang="en-US" sz="2800" dirty="0" err="1">
                <a:solidFill>
                  <a:schemeClr val="tx2"/>
                </a:solidFill>
              </a:rPr>
              <a:t>als</a:t>
            </a:r>
            <a:r>
              <a:rPr lang="en-US" sz="2800" dirty="0">
                <a:solidFill>
                  <a:schemeClr val="tx2"/>
                </a:solidFill>
              </a:rPr>
              <a:t> </a:t>
            </a:r>
            <a:r>
              <a:rPr lang="en-US" sz="2800" dirty="0" err="1">
                <a:solidFill>
                  <a:schemeClr val="tx2"/>
                </a:solidFill>
              </a:rPr>
              <a:t>eenheid</a:t>
            </a:r>
            <a:r>
              <a:rPr lang="en-US" sz="2800" dirty="0">
                <a:solidFill>
                  <a:schemeClr val="tx2"/>
                </a:solidFill>
              </a:rPr>
              <a:t> mmol per liter, de ratio is </a:t>
            </a:r>
            <a:r>
              <a:rPr lang="en-US" sz="2800" dirty="0" err="1">
                <a:solidFill>
                  <a:schemeClr val="tx2"/>
                </a:solidFill>
              </a:rPr>
              <a:t>een</a:t>
            </a:r>
            <a:r>
              <a:rPr lang="en-US" sz="2800" dirty="0">
                <a:solidFill>
                  <a:schemeClr val="tx2"/>
                </a:solidFill>
              </a:rPr>
              <a:t> </a:t>
            </a:r>
            <a:r>
              <a:rPr lang="en-US" sz="2800" dirty="0" err="1">
                <a:solidFill>
                  <a:schemeClr val="tx2"/>
                </a:solidFill>
              </a:rPr>
              <a:t>getal</a:t>
            </a:r>
            <a:r>
              <a:rPr lang="en-US" sz="2800" dirty="0">
                <a:solidFill>
                  <a:schemeClr val="tx2"/>
                </a:solidFill>
              </a:rPr>
              <a:t> </a:t>
            </a:r>
            <a:r>
              <a:rPr lang="en-US" sz="2800" dirty="0" err="1">
                <a:solidFill>
                  <a:schemeClr val="tx2"/>
                </a:solidFill>
              </a:rPr>
              <a:t>zonder</a:t>
            </a:r>
            <a:r>
              <a:rPr lang="en-US" sz="2800" dirty="0">
                <a:solidFill>
                  <a:schemeClr val="tx2"/>
                </a:solidFill>
              </a:rPr>
              <a:t> </a:t>
            </a:r>
            <a:r>
              <a:rPr lang="en-US" sz="2800" dirty="0" err="1">
                <a:solidFill>
                  <a:schemeClr val="tx2"/>
                </a:solidFill>
              </a:rPr>
              <a:t>eenheid</a:t>
            </a:r>
            <a:r>
              <a:rPr lang="en-US" sz="2800" dirty="0">
                <a:solidFill>
                  <a:schemeClr val="tx2"/>
                </a:solidFill>
              </a:rPr>
              <a:t> het is </a:t>
            </a:r>
            <a:r>
              <a:rPr lang="en-US" sz="2800" dirty="0" err="1">
                <a:solidFill>
                  <a:schemeClr val="tx2"/>
                </a:solidFill>
              </a:rPr>
              <a:t>immers</a:t>
            </a:r>
            <a:r>
              <a:rPr lang="en-US" sz="2800" dirty="0">
                <a:solidFill>
                  <a:schemeClr val="tx2"/>
                </a:solidFill>
              </a:rPr>
              <a:t> </a:t>
            </a:r>
            <a:r>
              <a:rPr lang="en-US" sz="2800" dirty="0" err="1">
                <a:solidFill>
                  <a:schemeClr val="tx2"/>
                </a:solidFill>
              </a:rPr>
              <a:t>een</a:t>
            </a:r>
            <a:r>
              <a:rPr lang="en-US" sz="2800" dirty="0">
                <a:solidFill>
                  <a:schemeClr val="tx2"/>
                </a:solidFill>
              </a:rPr>
              <a:t> </a:t>
            </a:r>
            <a:r>
              <a:rPr lang="en-US" sz="2800" dirty="0" err="1">
                <a:solidFill>
                  <a:schemeClr val="tx2"/>
                </a:solidFill>
              </a:rPr>
              <a:t>verhouding</a:t>
            </a:r>
            <a:r>
              <a:rPr lang="en-US" sz="2800" dirty="0">
                <a:solidFill>
                  <a:schemeClr val="tx2"/>
                </a:solidFill>
              </a:rPr>
              <a:t>.</a:t>
            </a:r>
            <a:endParaRPr lang="nl-NL" sz="2800" dirty="0">
              <a:solidFill>
                <a:schemeClr val="tx2"/>
              </a:solidFill>
            </a:endParaRPr>
          </a:p>
          <a:p>
            <a:pPr>
              <a:lnSpc>
                <a:spcPct val="102000"/>
              </a:lnSpc>
              <a:spcAft>
                <a:spcPts val="600"/>
              </a:spcAft>
            </a:pPr>
            <a:r>
              <a:rPr lang="en-US" sz="2800" dirty="0">
                <a:solidFill>
                  <a:schemeClr val="tx2"/>
                </a:solidFill>
              </a:rPr>
              <a:t> </a:t>
            </a:r>
            <a:endParaRPr lang="nl-NL" sz="2800" dirty="0">
              <a:solidFill>
                <a:schemeClr val="tx2"/>
              </a:solidFill>
            </a:endParaRPr>
          </a:p>
          <a:p>
            <a:pPr>
              <a:lnSpc>
                <a:spcPct val="102000"/>
              </a:lnSpc>
              <a:spcAft>
                <a:spcPts val="600"/>
              </a:spcAft>
            </a:pPr>
            <a:endParaRPr lang="nl-NL" sz="600" dirty="0">
              <a:solidFill>
                <a:schemeClr val="tx2"/>
              </a:solidFill>
            </a:endParaRPr>
          </a:p>
        </p:txBody>
      </p:sp>
    </p:spTree>
    <p:extLst>
      <p:ext uri="{BB962C8B-B14F-4D97-AF65-F5344CB8AC3E}">
        <p14:creationId xmlns:p14="http://schemas.microsoft.com/office/powerpoint/2010/main" val="209620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1197D-6004-40B7-9DB2-F05F07C11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6711885" y="1107440"/>
            <a:ext cx="4798243" cy="5750560"/>
          </a:xfrm>
        </p:spPr>
        <p:txBody>
          <a:bodyPr>
            <a:normAutofit fontScale="77500" lnSpcReduction="20000"/>
          </a:bodyPr>
          <a:lstStyle/>
          <a:p>
            <a:pPr>
              <a:lnSpc>
                <a:spcPct val="102000"/>
              </a:lnSpc>
              <a:spcAft>
                <a:spcPts val="600"/>
              </a:spcAft>
            </a:pPr>
            <a:r>
              <a:rPr lang="en-US" sz="2400" b="1" dirty="0"/>
              <a:t>Het </a:t>
            </a:r>
            <a:r>
              <a:rPr lang="en-US" sz="2400" b="1" dirty="0" err="1"/>
              <a:t>doel</a:t>
            </a:r>
            <a:r>
              <a:rPr lang="en-US" sz="2400" b="1" dirty="0"/>
              <a:t> van het </a:t>
            </a:r>
            <a:r>
              <a:rPr lang="en-US" sz="2400" b="1" dirty="0" err="1"/>
              <a:t>bepalen</a:t>
            </a:r>
            <a:r>
              <a:rPr lang="en-US" sz="2400" b="1" dirty="0"/>
              <a:t> van cholesterol in het </a:t>
            </a:r>
            <a:r>
              <a:rPr lang="en-US" sz="2400" b="1" dirty="0" err="1"/>
              <a:t>bloed</a:t>
            </a:r>
            <a:r>
              <a:rPr lang="en-US" sz="2400" b="1" dirty="0"/>
              <a:t> is:</a:t>
            </a:r>
            <a:endParaRPr lang="nl-NL" sz="2400" b="1" dirty="0"/>
          </a:p>
          <a:p>
            <a:pPr>
              <a:lnSpc>
                <a:spcPct val="102000"/>
              </a:lnSpc>
              <a:spcAft>
                <a:spcPts val="600"/>
              </a:spcAft>
            </a:pPr>
            <a:r>
              <a:rPr lang="en-US" sz="2400" dirty="0" err="1"/>
              <a:t>Een</a:t>
            </a:r>
            <a:r>
              <a:rPr lang="en-US" sz="2400" dirty="0"/>
              <a:t> </a:t>
            </a:r>
            <a:r>
              <a:rPr lang="en-US" sz="2400" dirty="0" err="1"/>
              <a:t>bijdrage</a:t>
            </a:r>
            <a:r>
              <a:rPr lang="en-US" sz="2400" dirty="0"/>
              <a:t> </a:t>
            </a:r>
            <a:r>
              <a:rPr lang="en-US" sz="2400" dirty="0" err="1"/>
              <a:t>leveren</a:t>
            </a:r>
            <a:r>
              <a:rPr lang="en-US" sz="2400" dirty="0"/>
              <a:t> </a:t>
            </a:r>
            <a:r>
              <a:rPr lang="en-US" sz="2400" dirty="0" err="1"/>
              <a:t>aan</a:t>
            </a:r>
            <a:r>
              <a:rPr lang="en-US" sz="2400" dirty="0"/>
              <a:t> de diagnose </a:t>
            </a:r>
            <a:r>
              <a:rPr lang="en-US" sz="2400" dirty="0" err="1"/>
              <a:t>en</a:t>
            </a:r>
            <a:r>
              <a:rPr lang="en-US" sz="2400" dirty="0"/>
              <a:t> de </a:t>
            </a:r>
            <a:r>
              <a:rPr lang="en-US" sz="2400" dirty="0" err="1"/>
              <a:t>behandeling</a:t>
            </a:r>
            <a:r>
              <a:rPr lang="en-US" sz="2400" dirty="0"/>
              <a:t> van hart </a:t>
            </a:r>
            <a:r>
              <a:rPr lang="en-US" sz="2400" dirty="0" err="1"/>
              <a:t>en</a:t>
            </a:r>
            <a:r>
              <a:rPr lang="en-US" sz="2400" dirty="0"/>
              <a:t> </a:t>
            </a:r>
            <a:r>
              <a:rPr lang="en-US" sz="2400" dirty="0" err="1"/>
              <a:t>vaatziekten</a:t>
            </a:r>
            <a:r>
              <a:rPr lang="en-US" sz="2400" dirty="0"/>
              <a:t>.</a:t>
            </a:r>
            <a:endParaRPr lang="nl-NL" sz="2400" dirty="0"/>
          </a:p>
          <a:p>
            <a:pPr>
              <a:lnSpc>
                <a:spcPct val="102000"/>
              </a:lnSpc>
              <a:spcAft>
                <a:spcPts val="600"/>
              </a:spcAft>
            </a:pPr>
            <a:r>
              <a:rPr lang="en-US" sz="2400" dirty="0"/>
              <a:t> </a:t>
            </a:r>
            <a:endParaRPr lang="nl-NL" sz="2400" dirty="0"/>
          </a:p>
          <a:p>
            <a:pPr>
              <a:lnSpc>
                <a:spcPct val="102000"/>
              </a:lnSpc>
              <a:spcAft>
                <a:spcPts val="600"/>
              </a:spcAft>
            </a:pPr>
            <a:r>
              <a:rPr lang="en-US" sz="2400" b="1" dirty="0" err="1"/>
              <a:t>Normaalwaarden</a:t>
            </a:r>
            <a:r>
              <a:rPr lang="en-US" sz="2400" b="1" dirty="0"/>
              <a:t> </a:t>
            </a:r>
            <a:r>
              <a:rPr lang="en-US" sz="2400" b="1" dirty="0" err="1"/>
              <a:t>cholesterolgehalte</a:t>
            </a:r>
            <a:r>
              <a:rPr lang="en-US" sz="2400" b="1" dirty="0"/>
              <a:t> </a:t>
            </a:r>
            <a:r>
              <a:rPr lang="en-US" sz="2400" b="1" dirty="0" err="1"/>
              <a:t>als</a:t>
            </a:r>
            <a:r>
              <a:rPr lang="en-US" sz="2400" b="1" dirty="0"/>
              <a:t> </a:t>
            </a:r>
            <a:r>
              <a:rPr lang="en-US" sz="2400" b="1" dirty="0" err="1"/>
              <a:t>volgt</a:t>
            </a:r>
            <a:r>
              <a:rPr lang="en-US" sz="2400" b="1" dirty="0"/>
              <a:t> in:</a:t>
            </a:r>
          </a:p>
          <a:p>
            <a:pPr>
              <a:lnSpc>
                <a:spcPct val="102000"/>
              </a:lnSpc>
              <a:spcAft>
                <a:spcPts val="600"/>
              </a:spcAft>
            </a:pPr>
            <a:endParaRPr lang="nl-NL" sz="2400" b="1" dirty="0"/>
          </a:p>
          <a:p>
            <a:pPr>
              <a:lnSpc>
                <a:spcPct val="102000"/>
              </a:lnSpc>
              <a:spcAft>
                <a:spcPts val="600"/>
              </a:spcAft>
            </a:pPr>
            <a:r>
              <a:rPr lang="en-US" sz="2400" dirty="0" err="1"/>
              <a:t>ideaal</a:t>
            </a:r>
            <a:r>
              <a:rPr lang="en-US" sz="2400" dirty="0"/>
              <a:t> </a:t>
            </a:r>
            <a:r>
              <a:rPr lang="en-US" sz="2400" dirty="0" err="1"/>
              <a:t>onder</a:t>
            </a:r>
            <a:r>
              <a:rPr lang="en-US" sz="2400" dirty="0"/>
              <a:t>	5,0 mmol/l</a:t>
            </a:r>
          </a:p>
          <a:p>
            <a:pPr>
              <a:lnSpc>
                <a:spcPct val="102000"/>
              </a:lnSpc>
              <a:spcAft>
                <a:spcPts val="600"/>
              </a:spcAft>
            </a:pPr>
            <a:endParaRPr lang="nl-NL" sz="2400" dirty="0"/>
          </a:p>
          <a:p>
            <a:pPr>
              <a:lnSpc>
                <a:spcPct val="102000"/>
              </a:lnSpc>
              <a:spcAft>
                <a:spcPts val="600"/>
              </a:spcAft>
            </a:pPr>
            <a:r>
              <a:rPr lang="en-US" sz="2400" dirty="0" err="1"/>
              <a:t>licht</a:t>
            </a:r>
            <a:r>
              <a:rPr lang="en-US" sz="2400" dirty="0"/>
              <a:t> </a:t>
            </a:r>
            <a:r>
              <a:rPr lang="en-US" sz="2400" dirty="0" err="1"/>
              <a:t>verhoogd</a:t>
            </a:r>
            <a:r>
              <a:rPr lang="en-US" sz="2400" dirty="0"/>
              <a:t> </a:t>
            </a:r>
            <a:r>
              <a:rPr lang="en-US" sz="2400" dirty="0" err="1"/>
              <a:t>tussen</a:t>
            </a:r>
            <a:r>
              <a:rPr lang="en-US" sz="2400" dirty="0"/>
              <a:t>	5,1 </a:t>
            </a:r>
            <a:r>
              <a:rPr lang="en-US" sz="2400" dirty="0" err="1"/>
              <a:t>en</a:t>
            </a:r>
            <a:r>
              <a:rPr lang="en-US" sz="2400" dirty="0"/>
              <a:t> 6,4 mmol/l</a:t>
            </a:r>
          </a:p>
          <a:p>
            <a:pPr>
              <a:lnSpc>
                <a:spcPct val="102000"/>
              </a:lnSpc>
              <a:spcAft>
                <a:spcPts val="600"/>
              </a:spcAft>
            </a:pPr>
            <a:endParaRPr lang="nl-NL" sz="2400" dirty="0"/>
          </a:p>
          <a:p>
            <a:pPr>
              <a:lnSpc>
                <a:spcPct val="102000"/>
              </a:lnSpc>
              <a:spcAft>
                <a:spcPts val="600"/>
              </a:spcAft>
            </a:pPr>
            <a:r>
              <a:rPr lang="en-US" sz="2400" dirty="0" err="1"/>
              <a:t>verhoogd</a:t>
            </a:r>
            <a:r>
              <a:rPr lang="en-US" sz="2400" dirty="0"/>
              <a:t> </a:t>
            </a:r>
            <a:r>
              <a:rPr lang="en-US" sz="2400" dirty="0" err="1"/>
              <a:t>tussen</a:t>
            </a:r>
            <a:r>
              <a:rPr lang="en-US" sz="2400" dirty="0"/>
              <a:t>	6,5 </a:t>
            </a:r>
            <a:r>
              <a:rPr lang="en-US" sz="2400" dirty="0" err="1"/>
              <a:t>en</a:t>
            </a:r>
            <a:r>
              <a:rPr lang="en-US" sz="2400" dirty="0"/>
              <a:t> 7,9 mmol/l</a:t>
            </a:r>
          </a:p>
          <a:p>
            <a:pPr>
              <a:lnSpc>
                <a:spcPct val="102000"/>
              </a:lnSpc>
              <a:spcAft>
                <a:spcPts val="600"/>
              </a:spcAft>
            </a:pPr>
            <a:endParaRPr lang="nl-NL" sz="2400" dirty="0"/>
          </a:p>
          <a:p>
            <a:pPr>
              <a:lnSpc>
                <a:spcPct val="102000"/>
              </a:lnSpc>
              <a:spcAft>
                <a:spcPts val="600"/>
              </a:spcAft>
            </a:pPr>
            <a:r>
              <a:rPr lang="en-US" sz="2400" dirty="0" err="1"/>
              <a:t>sterk</a:t>
            </a:r>
            <a:r>
              <a:rPr lang="en-US" sz="2400" dirty="0"/>
              <a:t> </a:t>
            </a:r>
            <a:r>
              <a:rPr lang="en-US" sz="2400" dirty="0" err="1"/>
              <a:t>verhoogd</a:t>
            </a:r>
            <a:r>
              <a:rPr lang="en-US" sz="2400" dirty="0"/>
              <a:t> </a:t>
            </a:r>
            <a:r>
              <a:rPr lang="en-US" sz="2400" dirty="0" err="1"/>
              <a:t>boven</a:t>
            </a:r>
            <a:r>
              <a:rPr lang="en-US" sz="2400" dirty="0"/>
              <a:t>	8,0 mmol/l</a:t>
            </a:r>
          </a:p>
          <a:p>
            <a:pPr>
              <a:lnSpc>
                <a:spcPct val="102000"/>
              </a:lnSpc>
              <a:spcAft>
                <a:spcPts val="600"/>
              </a:spcAft>
            </a:pPr>
            <a:endParaRPr lang="nl-NL" sz="2400" dirty="0"/>
          </a:p>
          <a:p>
            <a:pPr>
              <a:lnSpc>
                <a:spcPct val="102000"/>
              </a:lnSpc>
              <a:spcAft>
                <a:spcPts val="600"/>
              </a:spcAft>
            </a:pPr>
            <a:r>
              <a:rPr lang="en-US" sz="2400" dirty="0"/>
              <a:t>HDL cholesterol	&gt; 1,2 mmol/l</a:t>
            </a:r>
            <a:endParaRPr lang="nl-NL" sz="2400" dirty="0"/>
          </a:p>
          <a:p>
            <a:pPr>
              <a:lnSpc>
                <a:spcPct val="102000"/>
              </a:lnSpc>
              <a:spcAft>
                <a:spcPts val="600"/>
              </a:spcAft>
            </a:pPr>
            <a:r>
              <a:rPr lang="en-US" sz="2400" dirty="0"/>
              <a:t>LDL cholesterol	&lt; 3 mmol/l</a:t>
            </a:r>
            <a:endParaRPr lang="nl-NL" sz="2400" dirty="0"/>
          </a:p>
          <a:p>
            <a:pPr>
              <a:lnSpc>
                <a:spcPct val="102000"/>
              </a:lnSpc>
              <a:spcAft>
                <a:spcPts val="600"/>
              </a:spcAft>
            </a:pPr>
            <a:endParaRPr lang="nl-NL" sz="600" dirty="0"/>
          </a:p>
        </p:txBody>
      </p:sp>
      <p:sp>
        <p:nvSpPr>
          <p:cNvPr id="12" name="Freeform 6">
            <a:extLst>
              <a:ext uri="{FF2B5EF4-FFF2-40B4-BE49-F238E27FC236}">
                <a16:creationId xmlns:a16="http://schemas.microsoft.com/office/drawing/2014/main" id="{3470B8B5-F0F1-4665-A962-83498B2E2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C2B904FF-98E7-4A18-B733-B26AD46BA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Afbeelding 4" descr="Afbeelding met tekst&#10;&#10;Automatisch gegenereerde beschrijving">
            <a:extLst>
              <a:ext uri="{FF2B5EF4-FFF2-40B4-BE49-F238E27FC236}">
                <a16:creationId xmlns:a16="http://schemas.microsoft.com/office/drawing/2014/main" id="{6A2AE34E-7F95-4F49-A2EF-22BE4EE963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1403" y="1937107"/>
            <a:ext cx="4207669" cy="3183802"/>
          </a:xfrm>
          <a:prstGeom prst="rect">
            <a:avLst/>
          </a:prstGeom>
        </p:spPr>
      </p:pic>
    </p:spTree>
    <p:extLst>
      <p:ext uri="{BB962C8B-B14F-4D97-AF65-F5344CB8AC3E}">
        <p14:creationId xmlns:p14="http://schemas.microsoft.com/office/powerpoint/2010/main" val="207440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726900" y="4758628"/>
            <a:ext cx="10731565" cy="1408817"/>
          </a:xfrm>
        </p:spPr>
        <p:txBody>
          <a:bodyPr>
            <a:normAutofit/>
          </a:bodyPr>
          <a:lstStyle/>
          <a:p>
            <a:pPr>
              <a:lnSpc>
                <a:spcPct val="102000"/>
              </a:lnSpc>
              <a:spcAft>
                <a:spcPts val="600"/>
              </a:spcAft>
            </a:pPr>
            <a:r>
              <a:rPr lang="en-US" sz="2600" u="sng" dirty="0" err="1"/>
              <a:t>Apparaten</a:t>
            </a:r>
            <a:r>
              <a:rPr lang="en-US" sz="2600" u="sng" dirty="0"/>
              <a:t> om het </a:t>
            </a:r>
            <a:r>
              <a:rPr lang="en-US" sz="2600" u="sng" dirty="0" err="1"/>
              <a:t>totaal</a:t>
            </a:r>
            <a:r>
              <a:rPr lang="en-US" sz="2600" u="sng" dirty="0"/>
              <a:t> </a:t>
            </a:r>
            <a:r>
              <a:rPr lang="en-US" sz="2600" u="sng" dirty="0" err="1"/>
              <a:t>cholesterolgehalte</a:t>
            </a:r>
            <a:r>
              <a:rPr lang="en-US" sz="2600" u="sng" dirty="0"/>
              <a:t> in serum of plasma </a:t>
            </a:r>
            <a:r>
              <a:rPr lang="en-US" sz="2600" u="sng" dirty="0" err="1"/>
              <a:t>te</a:t>
            </a:r>
            <a:r>
              <a:rPr lang="en-US" sz="2600" u="sng" dirty="0"/>
              <a:t> </a:t>
            </a:r>
            <a:r>
              <a:rPr lang="en-US" sz="2600" u="sng" dirty="0" err="1"/>
              <a:t>bepalen</a:t>
            </a:r>
            <a:r>
              <a:rPr lang="en-US" sz="2600" u="sng" dirty="0"/>
              <a:t> </a:t>
            </a:r>
            <a:r>
              <a:rPr lang="en-US" sz="2600" u="sng" dirty="0" err="1"/>
              <a:t>zijn</a:t>
            </a:r>
            <a:r>
              <a:rPr lang="en-US" sz="2600" u="sng" dirty="0"/>
              <a:t>: </a:t>
            </a:r>
            <a:r>
              <a:rPr lang="en-US" sz="2600" dirty="0" err="1"/>
              <a:t>Accutrend</a:t>
            </a:r>
            <a:r>
              <a:rPr lang="en-US" sz="2600" dirty="0"/>
              <a:t>, Cardio </a:t>
            </a:r>
            <a:r>
              <a:rPr lang="en-US" sz="2600" dirty="0" err="1"/>
              <a:t>Chek</a:t>
            </a:r>
            <a:r>
              <a:rPr lang="en-US" sz="2600" dirty="0"/>
              <a:t> </a:t>
            </a:r>
            <a:r>
              <a:rPr lang="en-US" sz="2600" dirty="0" err="1"/>
              <a:t>en</a:t>
            </a:r>
            <a:r>
              <a:rPr lang="en-US" sz="2600" dirty="0"/>
              <a:t> </a:t>
            </a:r>
            <a:r>
              <a:rPr lang="en-US" sz="2600" dirty="0" err="1"/>
              <a:t>Reflotron</a:t>
            </a:r>
            <a:r>
              <a:rPr lang="en-US" sz="2600" dirty="0"/>
              <a:t> Plus</a:t>
            </a:r>
          </a:p>
          <a:p>
            <a:pPr>
              <a:lnSpc>
                <a:spcPct val="102000"/>
              </a:lnSpc>
              <a:spcAft>
                <a:spcPts val="600"/>
              </a:spcAft>
            </a:pPr>
            <a:endParaRPr lang="nl-NL" sz="500" dirty="0"/>
          </a:p>
          <a:p>
            <a:pPr>
              <a:lnSpc>
                <a:spcPct val="102000"/>
              </a:lnSpc>
              <a:spcAft>
                <a:spcPts val="600"/>
              </a:spcAft>
            </a:pPr>
            <a:r>
              <a:rPr lang="en-US" sz="500" dirty="0"/>
              <a:t> </a:t>
            </a:r>
            <a:endParaRPr lang="nl-NL" sz="500" dirty="0"/>
          </a:p>
          <a:p>
            <a:pPr>
              <a:lnSpc>
                <a:spcPct val="102000"/>
              </a:lnSpc>
              <a:spcAft>
                <a:spcPts val="600"/>
              </a:spcAft>
            </a:pPr>
            <a:endParaRPr lang="nl-NL" sz="500" dirty="0"/>
          </a:p>
        </p:txBody>
      </p:sp>
      <p:pic>
        <p:nvPicPr>
          <p:cNvPr id="4" name="Afbeelding 3">
            <a:extLst>
              <a:ext uri="{FF2B5EF4-FFF2-40B4-BE49-F238E27FC236}">
                <a16:creationId xmlns:a16="http://schemas.microsoft.com/office/drawing/2014/main" id="{C4DB7921-7ED3-4595-A849-85C6B4960C61}"/>
              </a:ext>
            </a:extLst>
          </p:cNvPr>
          <p:cNvPicPr>
            <a:picLocks noChangeAspect="1"/>
          </p:cNvPicPr>
          <p:nvPr/>
        </p:nvPicPr>
        <p:blipFill>
          <a:blip r:embed="rId2"/>
          <a:stretch>
            <a:fillRect/>
          </a:stretch>
        </p:blipFill>
        <p:spPr>
          <a:xfrm>
            <a:off x="1196739" y="571500"/>
            <a:ext cx="2031523" cy="3615629"/>
          </a:xfrm>
          <a:prstGeom prst="rect">
            <a:avLst/>
          </a:prstGeom>
        </p:spPr>
      </p:pic>
      <p:pic>
        <p:nvPicPr>
          <p:cNvPr id="6" name="Afbeelding 5">
            <a:extLst>
              <a:ext uri="{FF2B5EF4-FFF2-40B4-BE49-F238E27FC236}">
                <a16:creationId xmlns:a16="http://schemas.microsoft.com/office/drawing/2014/main" id="{E248E07D-D1E5-4364-8B9D-77622E1E29E3}"/>
              </a:ext>
            </a:extLst>
          </p:cNvPr>
          <p:cNvPicPr>
            <a:picLocks noChangeAspect="1"/>
          </p:cNvPicPr>
          <p:nvPr/>
        </p:nvPicPr>
        <p:blipFill>
          <a:blip r:embed="rId3"/>
          <a:stretch>
            <a:fillRect/>
          </a:stretch>
        </p:blipFill>
        <p:spPr>
          <a:xfrm>
            <a:off x="4311800" y="757574"/>
            <a:ext cx="3561766" cy="3243480"/>
          </a:xfrm>
          <a:prstGeom prst="rect">
            <a:avLst/>
          </a:prstGeom>
        </p:spPr>
      </p:pic>
      <p:pic>
        <p:nvPicPr>
          <p:cNvPr id="5" name="Afbeelding 4">
            <a:extLst>
              <a:ext uri="{FF2B5EF4-FFF2-40B4-BE49-F238E27FC236}">
                <a16:creationId xmlns:a16="http://schemas.microsoft.com/office/drawing/2014/main" id="{4F66F667-A24A-4228-84FA-F847B064E8E2}"/>
              </a:ext>
            </a:extLst>
          </p:cNvPr>
          <p:cNvPicPr>
            <a:picLocks noChangeAspect="1"/>
          </p:cNvPicPr>
          <p:nvPr/>
        </p:nvPicPr>
        <p:blipFill>
          <a:blip r:embed="rId4"/>
          <a:stretch>
            <a:fillRect/>
          </a:stretch>
        </p:blipFill>
        <p:spPr>
          <a:xfrm>
            <a:off x="8195300" y="1043652"/>
            <a:ext cx="3561766" cy="2671324"/>
          </a:xfrm>
          <a:prstGeom prst="rect">
            <a:avLst/>
          </a:prstGeom>
        </p:spPr>
      </p:pic>
      <p:sp>
        <p:nvSpPr>
          <p:cNvPr id="13" name="Freeform: Shape 12">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15" name="Freeform: Shape 14">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37808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p:cNvSpPr>
            <a:spLocks noGrp="1"/>
          </p:cNvSpPr>
          <p:nvPr>
            <p:ph type="ctrTitle"/>
          </p:nvPr>
        </p:nvSpPr>
        <p:spPr>
          <a:xfrm>
            <a:off x="1478521" y="1480930"/>
            <a:ext cx="5751537" cy="3848521"/>
          </a:xfrm>
        </p:spPr>
        <p:txBody>
          <a:bodyPr anchor="ctr">
            <a:normAutofit/>
          </a:bodyPr>
          <a:lstStyle/>
          <a:p>
            <a:pPr algn="r"/>
            <a:r>
              <a:rPr lang="nl-NL" sz="6100" b="1"/>
              <a:t>Wat is cholesterol?</a:t>
            </a:r>
            <a:endParaRPr lang="nl-NL" sz="6100"/>
          </a:p>
        </p:txBody>
      </p:sp>
      <p:sp>
        <p:nvSpPr>
          <p:cNvPr id="3" name="Ondertitel 2"/>
          <p:cNvSpPr>
            <a:spLocks noGrp="1"/>
          </p:cNvSpPr>
          <p:nvPr>
            <p:ph type="subTitle" idx="1"/>
          </p:nvPr>
        </p:nvSpPr>
        <p:spPr>
          <a:xfrm>
            <a:off x="8119870" y="1480929"/>
            <a:ext cx="2593610" cy="3848522"/>
          </a:xfrm>
        </p:spPr>
        <p:txBody>
          <a:bodyPr anchor="ctr">
            <a:normAutofit/>
          </a:bodyPr>
          <a:lstStyle/>
          <a:p>
            <a:pPr algn="l">
              <a:lnSpc>
                <a:spcPct val="102000"/>
              </a:lnSpc>
              <a:spcAft>
                <a:spcPts val="600"/>
              </a:spcAft>
            </a:pPr>
            <a:r>
              <a:rPr lang="nl-NL" sz="2000">
                <a:solidFill>
                  <a:schemeClr val="tx1"/>
                </a:solidFill>
              </a:rPr>
              <a:t>Cholesterol is een vetachtige stof. Het lichaam gebruikt cholesterol om cellen, hormonen en gal te maken.</a:t>
            </a:r>
          </a:p>
          <a:p>
            <a:pPr algn="l">
              <a:lnSpc>
                <a:spcPct val="102000"/>
              </a:lnSpc>
              <a:spcAft>
                <a:spcPts val="600"/>
              </a:spcAft>
            </a:pPr>
            <a:r>
              <a:rPr lang="nl-NL" sz="2000">
                <a:solidFill>
                  <a:schemeClr val="tx1"/>
                </a:solidFill>
              </a:rPr>
              <a:t>Het lichaam maakt cholesterol aan in de lever. Daarnaast neemt Het cholesterol op uit de voeding. </a:t>
            </a:r>
          </a:p>
          <a:p>
            <a:pPr algn="l">
              <a:lnSpc>
                <a:spcPct val="102000"/>
              </a:lnSpc>
              <a:spcAft>
                <a:spcPts val="600"/>
              </a:spcAft>
            </a:pPr>
            <a:endParaRPr lang="nl-NL" sz="2000">
              <a:solidFill>
                <a:schemeClr val="tx1"/>
              </a:solidFill>
            </a:endParaRPr>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37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152134-C2BA-4500-9E52-018A492B3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6"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138004" y="1480929"/>
            <a:ext cx="5607908" cy="3254321"/>
          </a:xfrm>
        </p:spPr>
        <p:txBody>
          <a:bodyPr>
            <a:normAutofit/>
          </a:bodyPr>
          <a:lstStyle/>
          <a:p>
            <a:pPr algn="l"/>
            <a:r>
              <a:rPr lang="nl-NL" sz="5400" b="1" dirty="0"/>
              <a:t>Verschijnselen van een hoog </a:t>
            </a:r>
            <a:r>
              <a:rPr lang="nl-NL" sz="5400" b="1" dirty="0" err="1"/>
              <a:t>chol</a:t>
            </a:r>
            <a:br>
              <a:rPr lang="nl-NL" sz="5400" b="1" dirty="0"/>
            </a:br>
            <a:r>
              <a:rPr lang="nl-NL" sz="5400" b="1" dirty="0" err="1"/>
              <a:t>esterol</a:t>
            </a:r>
            <a:endParaRPr lang="nl-NL" sz="5400" dirty="0"/>
          </a:p>
        </p:txBody>
      </p:sp>
      <p:sp>
        <p:nvSpPr>
          <p:cNvPr id="3" name="Ondertitel 2"/>
          <p:cNvSpPr>
            <a:spLocks noGrp="1"/>
          </p:cNvSpPr>
          <p:nvPr>
            <p:ph type="subTitle" idx="1"/>
          </p:nvPr>
        </p:nvSpPr>
        <p:spPr>
          <a:xfrm>
            <a:off x="6138004" y="4804850"/>
            <a:ext cx="5607906" cy="1086237"/>
          </a:xfrm>
        </p:spPr>
        <p:txBody>
          <a:bodyPr>
            <a:normAutofit/>
          </a:bodyPr>
          <a:lstStyle/>
          <a:p>
            <a:pPr algn="l"/>
            <a:endParaRPr lang="nl-NL"/>
          </a:p>
        </p:txBody>
      </p:sp>
      <p:sp>
        <p:nvSpPr>
          <p:cNvPr id="21" name="Freeform 6">
            <a:extLst>
              <a:ext uri="{FF2B5EF4-FFF2-40B4-BE49-F238E27FC236}">
                <a16:creationId xmlns:a16="http://schemas.microsoft.com/office/drawing/2014/main" id="{450AE925-B68F-4B90-B4C9-95986E876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3" name="Freeform 6">
            <a:extLst>
              <a:ext uri="{FF2B5EF4-FFF2-40B4-BE49-F238E27FC236}">
                <a16:creationId xmlns:a16="http://schemas.microsoft.com/office/drawing/2014/main" id="{9ADEE91A-8193-4817-A365-33E1D652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Afbeelding 4">
            <a:extLst>
              <a:ext uri="{FF2B5EF4-FFF2-40B4-BE49-F238E27FC236}">
                <a16:creationId xmlns:a16="http://schemas.microsoft.com/office/drawing/2014/main" id="{809A13B4-42A7-4CDC-A8C7-1F9D1472BB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798" r="38273" b="-1"/>
          <a:stretch/>
        </p:blipFill>
        <p:spPr>
          <a:xfrm>
            <a:off x="1155560" y="1129353"/>
            <a:ext cx="3914583" cy="4582236"/>
          </a:xfrm>
          <a:prstGeom prst="rect">
            <a:avLst/>
          </a:prstGeom>
        </p:spPr>
      </p:pic>
      <p:sp>
        <p:nvSpPr>
          <p:cNvPr id="6" name="Tekstvak 5">
            <a:extLst>
              <a:ext uri="{FF2B5EF4-FFF2-40B4-BE49-F238E27FC236}">
                <a16:creationId xmlns:a16="http://schemas.microsoft.com/office/drawing/2014/main" id="{5BAACF47-AA50-46DF-907C-9938262760C1}"/>
              </a:ext>
            </a:extLst>
          </p:cNvPr>
          <p:cNvSpPr txBox="1"/>
          <p:nvPr/>
        </p:nvSpPr>
        <p:spPr>
          <a:xfrm>
            <a:off x="2437691" y="5511534"/>
            <a:ext cx="2632452"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www.solvibrations.org/risks-of-high-cholesterol-levels/">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nl-NL" sz="700">
              <a:solidFill>
                <a:srgbClr val="FFFFFF"/>
              </a:solidFill>
            </a:endParaRPr>
          </a:p>
        </p:txBody>
      </p:sp>
    </p:spTree>
    <p:extLst>
      <p:ext uri="{BB962C8B-B14F-4D97-AF65-F5344CB8AC3E}">
        <p14:creationId xmlns:p14="http://schemas.microsoft.com/office/powerpoint/2010/main" val="181487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25CC39-5561-46BF-8D54-15A4D5271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5992" y="289249"/>
            <a:ext cx="4926563" cy="6164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1478523" y="1290320"/>
            <a:ext cx="5678213" cy="4600767"/>
          </a:xfrm>
        </p:spPr>
        <p:txBody>
          <a:bodyPr>
            <a:normAutofit/>
          </a:bodyPr>
          <a:lstStyle/>
          <a:p>
            <a:pPr algn="l">
              <a:lnSpc>
                <a:spcPct val="102000"/>
              </a:lnSpc>
              <a:spcAft>
                <a:spcPts val="600"/>
              </a:spcAft>
            </a:pPr>
            <a:r>
              <a:rPr lang="nl-NL" sz="2400" dirty="0"/>
              <a:t>Een verhoogd cholesterol is geen ziekte en geeft op zich geen klachten. Maar als het cholesterol jarenlang verhoogd is, kan de stof zich in de vaatwand ophopen.</a:t>
            </a:r>
          </a:p>
          <a:p>
            <a:pPr algn="l">
              <a:lnSpc>
                <a:spcPct val="102000"/>
              </a:lnSpc>
              <a:spcAft>
                <a:spcPts val="600"/>
              </a:spcAft>
            </a:pPr>
            <a:endParaRPr lang="nl-NL" sz="2400" dirty="0"/>
          </a:p>
          <a:p>
            <a:pPr algn="l">
              <a:lnSpc>
                <a:spcPct val="102000"/>
              </a:lnSpc>
              <a:spcAft>
                <a:spcPts val="600"/>
              </a:spcAft>
            </a:pPr>
            <a:r>
              <a:rPr lang="nl-NL" sz="2400" dirty="0"/>
              <a:t> De bloedvaten worden daardoor nauwer en kunnen op den duur dicht gaan zitten. Dan kan de patiënt problemen krijgen met hart en vaten, bijvoorbeeld angina pectoris (pijn op de borst), </a:t>
            </a:r>
            <a:r>
              <a:rPr lang="nl-NL" sz="2400" dirty="0" err="1"/>
              <a:t>nierschade</a:t>
            </a:r>
            <a:r>
              <a:rPr lang="nl-NL" sz="2400" dirty="0"/>
              <a:t>, een hartinfarct of een beroerte.</a:t>
            </a:r>
          </a:p>
          <a:p>
            <a:pPr algn="l">
              <a:lnSpc>
                <a:spcPct val="102000"/>
              </a:lnSpc>
              <a:spcAft>
                <a:spcPts val="600"/>
              </a:spcAft>
            </a:pPr>
            <a:endParaRPr lang="nl-NL" sz="700" dirty="0"/>
          </a:p>
        </p:txBody>
      </p:sp>
      <p:pic>
        <p:nvPicPr>
          <p:cNvPr id="5" name="Picture 4">
            <a:extLst>
              <a:ext uri="{FF2B5EF4-FFF2-40B4-BE49-F238E27FC236}">
                <a16:creationId xmlns:a16="http://schemas.microsoft.com/office/drawing/2014/main" id="{D6FFD4CE-9A87-4D04-9874-E82E4F5EBEE0}"/>
              </a:ext>
            </a:extLst>
          </p:cNvPr>
          <p:cNvPicPr>
            <a:picLocks noChangeAspect="1"/>
          </p:cNvPicPr>
          <p:nvPr/>
        </p:nvPicPr>
        <p:blipFill rotWithShape="1">
          <a:blip r:embed="rId2"/>
          <a:srcRect r="-5" b="14878"/>
          <a:stretch/>
        </p:blipFill>
        <p:spPr>
          <a:xfrm>
            <a:off x="7550981" y="746449"/>
            <a:ext cx="3957395" cy="2602118"/>
          </a:xfrm>
          <a:prstGeom prst="rect">
            <a:avLst/>
          </a:prstGeom>
          <a:ln>
            <a:noFill/>
          </a:ln>
          <a:effectLst/>
        </p:spPr>
      </p:pic>
      <p:pic>
        <p:nvPicPr>
          <p:cNvPr id="6" name="Afbeelding 5" descr="Afbeelding met binnen&#10;&#10;Automatisch gegenereerde beschrijving">
            <a:extLst>
              <a:ext uri="{FF2B5EF4-FFF2-40B4-BE49-F238E27FC236}">
                <a16:creationId xmlns:a16="http://schemas.microsoft.com/office/drawing/2014/main" id="{4EA97A33-97FF-45D1-BF04-972AE7C07E8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692" r="16464"/>
          <a:stretch/>
        </p:blipFill>
        <p:spPr>
          <a:xfrm>
            <a:off x="7550981" y="3509434"/>
            <a:ext cx="3957395" cy="2602118"/>
          </a:xfrm>
          <a:prstGeom prst="rect">
            <a:avLst/>
          </a:prstGeom>
          <a:ln>
            <a:noFill/>
          </a:ln>
          <a:effectLst/>
        </p:spPr>
      </p:pic>
      <p:sp>
        <p:nvSpPr>
          <p:cNvPr id="7" name="Tekstvak 6">
            <a:extLst>
              <a:ext uri="{FF2B5EF4-FFF2-40B4-BE49-F238E27FC236}">
                <a16:creationId xmlns:a16="http://schemas.microsoft.com/office/drawing/2014/main" id="{91EB3F9E-F6D8-4D6B-B9AE-A14B04EC1755}"/>
              </a:ext>
            </a:extLst>
          </p:cNvPr>
          <p:cNvSpPr txBox="1"/>
          <p:nvPr/>
        </p:nvSpPr>
        <p:spPr>
          <a:xfrm>
            <a:off x="8742875" y="5911497"/>
            <a:ext cx="2765501"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humannhealth.com/remedy-for-sagging-eyelids/3110/">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nl-NL" sz="700">
              <a:solidFill>
                <a:srgbClr val="FFFFFF"/>
              </a:solidFill>
            </a:endParaRPr>
          </a:p>
        </p:txBody>
      </p:sp>
    </p:spTree>
    <p:extLst>
      <p:ext uri="{BB962C8B-B14F-4D97-AF65-F5344CB8AC3E}">
        <p14:creationId xmlns:p14="http://schemas.microsoft.com/office/powerpoint/2010/main" val="336826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5326CE-E8C0-4DD9-B97D-BFB0DFF3F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8154186" y="634028"/>
            <a:ext cx="3355942" cy="3732835"/>
          </a:xfrm>
        </p:spPr>
        <p:txBody>
          <a:bodyPr>
            <a:normAutofit/>
          </a:bodyPr>
          <a:lstStyle/>
          <a:p>
            <a:r>
              <a:rPr lang="nl-NL" sz="3400" b="1"/>
              <a:t>Verschillende soorten cholesterol</a:t>
            </a:r>
            <a:endParaRPr lang="nl-NL" sz="3400"/>
          </a:p>
        </p:txBody>
      </p:sp>
      <p:sp>
        <p:nvSpPr>
          <p:cNvPr id="12" name="Freeform 6">
            <a:extLst>
              <a:ext uri="{FF2B5EF4-FFF2-40B4-BE49-F238E27FC236}">
                <a16:creationId xmlns:a16="http://schemas.microsoft.com/office/drawing/2014/main" id="{5ECBBE91-3592-462A-8700-B36554E6A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646AE209-CD2C-4804-A22E-978C38614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Afbeelding 4" descr="Afbeelding met illustratie&#10;&#10;Automatisch gegenereerde beschrijving">
            <a:extLst>
              <a:ext uri="{FF2B5EF4-FFF2-40B4-BE49-F238E27FC236}">
                <a16:creationId xmlns:a16="http://schemas.microsoft.com/office/drawing/2014/main" id="{AF8CBCFF-BC84-410B-89F9-D6A0D269E4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023" y="1922792"/>
            <a:ext cx="5659222" cy="3211608"/>
          </a:xfrm>
          <a:prstGeom prst="rect">
            <a:avLst/>
          </a:prstGeom>
        </p:spPr>
      </p:pic>
    </p:spTree>
    <p:extLst>
      <p:ext uri="{BB962C8B-B14F-4D97-AF65-F5344CB8AC3E}">
        <p14:creationId xmlns:p14="http://schemas.microsoft.com/office/powerpoint/2010/main" val="225120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485326CE-E8C0-4DD9-B97D-BFB0DFF3F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idx="1"/>
          </p:nvPr>
        </p:nvSpPr>
        <p:spPr>
          <a:xfrm>
            <a:off x="7680960" y="1076960"/>
            <a:ext cx="3829168" cy="5154158"/>
          </a:xfrm>
        </p:spPr>
        <p:txBody>
          <a:bodyPr>
            <a:noAutofit/>
          </a:bodyPr>
          <a:lstStyle/>
          <a:p>
            <a:pPr>
              <a:lnSpc>
                <a:spcPct val="102000"/>
              </a:lnSpc>
              <a:spcAft>
                <a:spcPts val="600"/>
              </a:spcAft>
            </a:pPr>
            <a:r>
              <a:rPr lang="nl-NL" sz="2400" dirty="0"/>
              <a:t>Er bestaat;</a:t>
            </a:r>
          </a:p>
          <a:p>
            <a:pPr marL="342900" indent="-342900">
              <a:lnSpc>
                <a:spcPct val="102000"/>
              </a:lnSpc>
              <a:spcAft>
                <a:spcPts val="600"/>
              </a:spcAft>
              <a:buFont typeface="Wingdings" panose="05000000000000000000" pitchFamily="2" charset="2"/>
              <a:buChar char="q"/>
            </a:pPr>
            <a:r>
              <a:rPr lang="nl-NL" sz="2400" dirty="0"/>
              <a:t> </a:t>
            </a:r>
            <a:r>
              <a:rPr lang="nl-NL" sz="2400" dirty="0">
                <a:solidFill>
                  <a:srgbClr val="92D050"/>
                </a:solidFill>
              </a:rPr>
              <a:t>goed</a:t>
            </a:r>
            <a:r>
              <a:rPr lang="nl-NL" sz="2400" dirty="0"/>
              <a:t> cholesterol (</a:t>
            </a:r>
            <a:r>
              <a:rPr lang="nl-NL" sz="2400" dirty="0">
                <a:solidFill>
                  <a:srgbClr val="92D050"/>
                </a:solidFill>
              </a:rPr>
              <a:t>HDL-cholesterol</a:t>
            </a:r>
            <a:r>
              <a:rPr lang="nl-NL" sz="2400" dirty="0"/>
              <a:t>)</a:t>
            </a:r>
          </a:p>
          <a:p>
            <a:pPr marL="342900" indent="-342900">
              <a:lnSpc>
                <a:spcPct val="102000"/>
              </a:lnSpc>
              <a:spcAft>
                <a:spcPts val="600"/>
              </a:spcAft>
              <a:buFont typeface="Wingdings" panose="05000000000000000000" pitchFamily="2" charset="2"/>
              <a:buChar char="q"/>
            </a:pPr>
            <a:r>
              <a:rPr lang="nl-NL" sz="2400" dirty="0"/>
              <a:t> </a:t>
            </a:r>
            <a:r>
              <a:rPr lang="nl-NL" sz="2400" dirty="0">
                <a:solidFill>
                  <a:srgbClr val="FF0000"/>
                </a:solidFill>
              </a:rPr>
              <a:t>slecht cholesterol</a:t>
            </a:r>
            <a:r>
              <a:rPr lang="nl-NL" sz="2400" dirty="0"/>
              <a:t> (</a:t>
            </a:r>
            <a:r>
              <a:rPr lang="nl-NL" sz="2400" dirty="0">
                <a:solidFill>
                  <a:srgbClr val="FF0000"/>
                </a:solidFill>
              </a:rPr>
              <a:t>LDL-cholesterol</a:t>
            </a:r>
            <a:r>
              <a:rPr lang="nl-NL" sz="2400" dirty="0"/>
              <a:t>)</a:t>
            </a:r>
          </a:p>
          <a:p>
            <a:pPr>
              <a:lnSpc>
                <a:spcPct val="102000"/>
              </a:lnSpc>
              <a:spcAft>
                <a:spcPts val="600"/>
              </a:spcAft>
            </a:pPr>
            <a:r>
              <a:rPr lang="nl-NL" sz="2400" dirty="0"/>
              <a:t>Het HDL-cholesterolgehalte van het bloed mag hoog zijn, dat is juist goed voor de vaten. Maar door een hoog LDL-cholesterolgehalte kunnen de bloedvaten verstopt raken en is er meer kans op hart- en vaatziekten.</a:t>
            </a:r>
          </a:p>
        </p:txBody>
      </p:sp>
      <p:sp>
        <p:nvSpPr>
          <p:cNvPr id="25" name="Freeform 6">
            <a:extLst>
              <a:ext uri="{FF2B5EF4-FFF2-40B4-BE49-F238E27FC236}">
                <a16:creationId xmlns:a16="http://schemas.microsoft.com/office/drawing/2014/main" id="{5ECBBE91-3592-462A-8700-B36554E6A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646AE209-CD2C-4804-A22E-978C38614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Afbeelding 5">
            <a:extLst>
              <a:ext uri="{FF2B5EF4-FFF2-40B4-BE49-F238E27FC236}">
                <a16:creationId xmlns:a16="http://schemas.microsoft.com/office/drawing/2014/main" id="{B95EC949-560D-4634-BDA2-99B98386CB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023" y="2340159"/>
            <a:ext cx="5659222" cy="2376873"/>
          </a:xfrm>
          <a:prstGeom prst="rect">
            <a:avLst/>
          </a:prstGeom>
        </p:spPr>
      </p:pic>
    </p:spTree>
    <p:extLst>
      <p:ext uri="{BB962C8B-B14F-4D97-AF65-F5344CB8AC3E}">
        <p14:creationId xmlns:p14="http://schemas.microsoft.com/office/powerpoint/2010/main" val="243669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p:cNvSpPr>
            <a:spLocks noGrp="1"/>
          </p:cNvSpPr>
          <p:nvPr>
            <p:ph type="ctrTitle"/>
          </p:nvPr>
        </p:nvSpPr>
        <p:spPr>
          <a:xfrm>
            <a:off x="1478521" y="1480930"/>
            <a:ext cx="5751537" cy="3848521"/>
          </a:xfrm>
        </p:spPr>
        <p:txBody>
          <a:bodyPr anchor="ctr">
            <a:normAutofit/>
          </a:bodyPr>
          <a:lstStyle/>
          <a:p>
            <a:pPr algn="r"/>
            <a:r>
              <a:rPr lang="nl-NL" sz="6600" b="1"/>
              <a:t>Risico op hart- en vaatziekten</a:t>
            </a:r>
            <a:endParaRPr lang="nl-NL" sz="6600"/>
          </a:p>
        </p:txBody>
      </p:sp>
      <p:cxnSp>
        <p:nvCxnSpPr>
          <p:cNvPr id="13" name="Straight Connector 12">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73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CA8D1-5D55-43CE-A243-6B92A3815B15}"/>
              </a:ext>
            </a:extLst>
          </p:cNvPr>
          <p:cNvPicPr>
            <a:picLocks noChangeAspect="1"/>
          </p:cNvPicPr>
          <p:nvPr/>
        </p:nvPicPr>
        <p:blipFill rotWithShape="1">
          <a:blip r:embed="rId2"/>
          <a:srcRect t="7633" b="8082"/>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Ondertitel 2"/>
          <p:cNvSpPr>
            <a:spLocks noGrp="1"/>
          </p:cNvSpPr>
          <p:nvPr>
            <p:ph type="subTitle" idx="1"/>
          </p:nvPr>
        </p:nvSpPr>
        <p:spPr>
          <a:xfrm>
            <a:off x="2679906" y="1412241"/>
            <a:ext cx="6831673" cy="3630276"/>
          </a:xfrm>
        </p:spPr>
        <p:txBody>
          <a:bodyPr>
            <a:normAutofit lnSpcReduction="10000"/>
          </a:bodyPr>
          <a:lstStyle/>
          <a:p>
            <a:pPr>
              <a:lnSpc>
                <a:spcPct val="102000"/>
              </a:lnSpc>
              <a:spcAft>
                <a:spcPts val="600"/>
              </a:spcAft>
            </a:pPr>
            <a:r>
              <a:rPr lang="nl-NL" sz="2400" dirty="0">
                <a:solidFill>
                  <a:schemeClr val="tx2"/>
                </a:solidFill>
              </a:rPr>
              <a:t>Een hoog LDL-cholesterolgehalte is één van de risicofactoren voor het krijgen van hart- en vaatziekten. </a:t>
            </a:r>
          </a:p>
          <a:p>
            <a:pPr>
              <a:lnSpc>
                <a:spcPct val="102000"/>
              </a:lnSpc>
              <a:spcAft>
                <a:spcPts val="600"/>
              </a:spcAft>
            </a:pPr>
            <a:endParaRPr lang="nl-NL" sz="2400" dirty="0">
              <a:solidFill>
                <a:schemeClr val="tx2"/>
              </a:solidFill>
            </a:endParaRPr>
          </a:p>
          <a:p>
            <a:pPr>
              <a:lnSpc>
                <a:spcPct val="102000"/>
              </a:lnSpc>
              <a:spcAft>
                <a:spcPts val="600"/>
              </a:spcAft>
            </a:pPr>
            <a:r>
              <a:rPr lang="nl-NL" sz="2400" dirty="0">
                <a:solidFill>
                  <a:schemeClr val="tx2"/>
                </a:solidFill>
              </a:rPr>
              <a:t>Andere factoren die de kans op hart- en vaatziekten vergroten zijn diabetes mellitus (suikerziekte), reumatoïde artritis, hoge bloeddruk, roken, stress, overgewicht, weinig lichaamsbeweging, ongezonde voeding en het drinken van meer dan 2 glazen alcohol per dag.</a:t>
            </a:r>
          </a:p>
        </p:txBody>
      </p:sp>
    </p:spTree>
    <p:extLst>
      <p:ext uri="{BB962C8B-B14F-4D97-AF65-F5344CB8AC3E}">
        <p14:creationId xmlns:p14="http://schemas.microsoft.com/office/powerpoint/2010/main" val="221483505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Breedbeeld</PresentationFormat>
  <Paragraphs>95</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Franklin Gothic Book</vt:lpstr>
      <vt:lpstr>Wingdings</vt:lpstr>
      <vt:lpstr>Crop</vt:lpstr>
      <vt:lpstr>Cholesterol en triclyceriden</vt:lpstr>
      <vt:lpstr>Cholesterol</vt:lpstr>
      <vt:lpstr>Wat is cholesterol?</vt:lpstr>
      <vt:lpstr>Verschijnselen van een hoog chol esterol</vt:lpstr>
      <vt:lpstr>PowerPoint-presentatie</vt:lpstr>
      <vt:lpstr>Verschillende soorten cholesterol</vt:lpstr>
      <vt:lpstr>PowerPoint-presentatie</vt:lpstr>
      <vt:lpstr>Risico op hart- en vaatziekten</vt:lpstr>
      <vt:lpstr>PowerPoint-presentatie</vt:lpstr>
      <vt:lpstr>PowerPoint-presentatie</vt:lpstr>
      <vt:lpstr>Oorzaken van een hoog cholesterol </vt:lpstr>
      <vt:lpstr>PowerPoint-presentatie</vt:lpstr>
      <vt:lpstr>PowerPoint-presentatie</vt:lpstr>
      <vt:lpstr>Onderzoek bij een hoog cholesterol</vt:lpstr>
      <vt:lpstr>PowerPoint-presentatie</vt:lpstr>
      <vt:lpstr>PowerPoint-presentatie</vt:lpstr>
      <vt:lpstr>PowerPoint-presentatie</vt:lpstr>
      <vt:lpstr>Triglyceriden: betekenis en functie</vt:lpstr>
      <vt:lpstr>PowerPoint-presentatie</vt:lpstr>
      <vt:lpstr>Cholesterol en triglyceriden: wat is het verband?</vt:lpstr>
      <vt:lpstr>PowerPoint-presentatie</vt:lpstr>
      <vt:lpstr>Normaalwaarden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Cholesterol en triclyceriden</dc:title>
  <dc:creator>Kirsten Olsman</dc:creator>
  <cp:lastModifiedBy>Kirsten Olsman</cp:lastModifiedBy>
  <cp:revision>1</cp:revision>
  <dcterms:created xsi:type="dcterms:W3CDTF">2021-09-27T11:36:06Z</dcterms:created>
  <dcterms:modified xsi:type="dcterms:W3CDTF">2021-09-27T11:36:55Z</dcterms:modified>
</cp:coreProperties>
</file>